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0"/>
  </p:notesMasterIdLst>
  <p:sldIdLst>
    <p:sldId id="256" r:id="rId2"/>
    <p:sldId id="305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1" r:id="rId12"/>
    <p:sldId id="266" r:id="rId13"/>
    <p:sldId id="300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301" r:id="rId22"/>
    <p:sldId id="275" r:id="rId23"/>
    <p:sldId id="276" r:id="rId24"/>
    <p:sldId id="277" r:id="rId25"/>
    <p:sldId id="278" r:id="rId26"/>
    <p:sldId id="279" r:id="rId27"/>
    <p:sldId id="280" r:id="rId28"/>
    <p:sldId id="302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303" r:id="rId42"/>
    <p:sldId id="293" r:id="rId43"/>
    <p:sldId id="294" r:id="rId44"/>
    <p:sldId id="295" r:id="rId45"/>
    <p:sldId id="296" r:id="rId46"/>
    <p:sldId id="297" r:id="rId47"/>
    <p:sldId id="304" r:id="rId48"/>
    <p:sldId id="299" r:id="rId49"/>
  </p:sldIdLst>
  <p:sldSz cx="9144000" cy="5143500" type="screen16x9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149" autoAdjust="0"/>
  </p:normalViewPr>
  <p:slideViewPr>
    <p:cSldViewPr>
      <p:cViewPr varScale="1">
        <p:scale>
          <a:sx n="94" d="100"/>
          <a:sy n="94" d="100"/>
        </p:scale>
        <p:origin x="113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xVal>
          <c:y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697-4B28-973E-43D9EC7544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80027520"/>
        <c:axId val="280029056"/>
      </c:scatterChart>
      <c:valAx>
        <c:axId val="280027520"/>
        <c:scaling>
          <c:orientation val="minMax"/>
        </c:scaling>
        <c:delete val="0"/>
        <c:axPos val="b"/>
        <c:majorGridlines>
          <c:spPr>
            <a:ln w="19050"/>
          </c:spPr>
        </c:majorGridlines>
        <c:numFmt formatCode="General" sourceLinked="1"/>
        <c:majorTickMark val="out"/>
        <c:minorTickMark val="none"/>
        <c:tickLblPos val="nextTo"/>
        <c:spPr>
          <a:ln w="19050"/>
        </c:spPr>
        <c:crossAx val="280029056"/>
        <c:crosses val="autoZero"/>
        <c:crossBetween val="midCat"/>
      </c:valAx>
      <c:valAx>
        <c:axId val="280029056"/>
        <c:scaling>
          <c:orientation val="minMax"/>
        </c:scaling>
        <c:delete val="0"/>
        <c:axPos val="l"/>
        <c:majorGridlines>
          <c:spPr>
            <a:ln w="19050"/>
          </c:spPr>
        </c:majorGridlines>
        <c:numFmt formatCode="General" sourceLinked="1"/>
        <c:majorTickMark val="out"/>
        <c:minorTickMark val="none"/>
        <c:tickLblPos val="nextTo"/>
        <c:spPr>
          <a:ln w="19050"/>
        </c:spPr>
        <c:crossAx val="280027520"/>
        <c:crosses val="autoZero"/>
        <c:crossBetween val="midCat"/>
      </c:valAx>
    </c:plotArea>
    <c:plotVisOnly val="1"/>
    <c:dispBlanksAs val="gap"/>
    <c:showDLblsOverMax val="0"/>
  </c:chart>
  <c:spPr>
    <a:solidFill>
      <a:srgbClr val="92D050"/>
    </a:solidFill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03CBBED8-0BCA-4113-A096-11A71630982B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574D7BC9-E4CF-496C-9FF9-4D76777C5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68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7600" b="1" dirty="0"/>
              <a:t>Algebra II 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D7BC9-E4CF-496C-9FF9-4D76777C5B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7873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D7BC9-E4CF-496C-9FF9-4D76777C5BC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6236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baseline="0" smtClean="0">
                          <a:latin typeface="Cambria Math"/>
                        </a:rPr>
                        <m:t>3</m:t>
                      </m:r>
                      <m:f>
                        <m:fPr>
                          <m:ctrlPr>
                            <a:rPr lang="en-US" b="0" i="1" baseline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baseline="0" smtClean="0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US" b="0" i="1" baseline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baseline="0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b="0" i="1" baseline="0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US" b="0" i="1" baseline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baseline="0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baseline="0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b="0" i="1" baseline="0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en-US" b="0" i="1" baseline="0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b="0" i="1" baseline="0" smtClean="0">
                          <a:latin typeface="Cambria Math"/>
                        </a:rPr>
                        <m:t>+2</m:t>
                      </m:r>
                      <m:r>
                        <a:rPr lang="en-US" b="0" i="1" baseline="0" smtClean="0">
                          <a:latin typeface="Cambria Math"/>
                        </a:rPr>
                        <m:t>𝑛</m:t>
                      </m:r>
                      <m:r>
                        <a:rPr lang="en-US" b="0" i="1" baseline="0" smtClean="0">
                          <a:latin typeface="Cambria Math"/>
                        </a:rPr>
                        <m:t>=3</m:t>
                      </m:r>
                      <m:f>
                        <m:fPr>
                          <m:ctrlPr>
                            <a:rPr lang="en-US" b="0" i="1" baseline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baseline="0" smtClean="0">
                              <a:latin typeface="Cambria Math"/>
                            </a:rPr>
                            <m:t>10</m:t>
                          </m:r>
                          <m:d>
                            <m:dPr>
                              <m:ctrlPr>
                                <a:rPr lang="en-US" b="0" i="1" baseline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baseline="0" smtClean="0">
                                  <a:latin typeface="Cambria Math"/>
                                </a:rPr>
                                <m:t>10+1</m:t>
                              </m:r>
                            </m:e>
                          </m:d>
                          <m:d>
                            <m:dPr>
                              <m:ctrlPr>
                                <a:rPr lang="en-US" b="0" i="1" baseline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baseline="0" smtClean="0">
                                  <a:latin typeface="Cambria Math"/>
                                </a:rPr>
                                <m:t>2</m:t>
                              </m:r>
                              <m:d>
                                <m:dPr>
                                  <m:ctrlPr>
                                    <a:rPr lang="en-US" b="0" i="1" baseline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baseline="0" smtClean="0">
                                      <a:latin typeface="Cambria Math"/>
                                    </a:rPr>
                                    <m:t>10</m:t>
                                  </m:r>
                                </m:e>
                              </m:d>
                              <m:r>
                                <a:rPr lang="en-US" b="0" i="1" baseline="0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en-US" b="0" i="1" baseline="0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b="0" i="1" baseline="0" smtClean="0">
                          <a:latin typeface="Cambria Math"/>
                        </a:rPr>
                        <m:t>+2</m:t>
                      </m:r>
                      <m:d>
                        <m:dPr>
                          <m:ctrlPr>
                            <a:rPr lang="en-US" b="0" i="1" baseline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baseline="0" smtClean="0">
                              <a:latin typeface="Cambria Math"/>
                            </a:rPr>
                            <m:t>10</m:t>
                          </m:r>
                        </m:e>
                      </m:d>
                      <m:r>
                        <a:rPr lang="en-US" b="0" i="1" baseline="0" smtClean="0">
                          <a:latin typeface="Cambria Math"/>
                        </a:rPr>
                        <m:t>=</m:t>
                      </m:r>
                      <m:r>
                        <a:rPr lang="en-US" b="0" i="0" baseline="0" smtClean="0">
                          <a:latin typeface="Cambria Math"/>
                        </a:rPr>
                        <m:t>1175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b="0" i="0" baseline="0" smtClean="0">
                    <a:latin typeface="Cambria Math"/>
                  </a:rPr>
                  <a:t>𝑛(𝑛+1)(2𝑛+1)/6+𝑛=10(10+1)(2(10)+1)/6+10=395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0B33-EE8D-4D16-BE17-5EB444ABC47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D7BC9-E4CF-496C-9FF9-4D76777C5BC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0811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</a:t>
            </a:r>
          </a:p>
          <a:p>
            <a:r>
              <a:rPr lang="en-US" dirty="0"/>
              <a:t>Yes, d = 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0B33-EE8D-4D16-BE17-5EB444ABC47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 = 15</a:t>
            </a:r>
          </a:p>
          <a:p>
            <a:r>
              <a:rPr lang="en-US" dirty="0"/>
              <a:t>a</a:t>
            </a:r>
            <a:r>
              <a:rPr lang="en-US" baseline="-25000" dirty="0"/>
              <a:t>n</a:t>
            </a:r>
            <a:r>
              <a:rPr lang="en-US" baseline="0" dirty="0"/>
              <a:t> = 32+(n-1)15 = 32+15n-15 </a:t>
            </a:r>
            <a:r>
              <a:rPr lang="en-US" baseline="0" dirty="0">
                <a:sym typeface="Wingdings" pitchFamily="2" charset="2"/>
              </a:rPr>
              <a:t> a</a:t>
            </a:r>
            <a:r>
              <a:rPr lang="en-US" baseline="-25000" dirty="0">
                <a:sym typeface="Wingdings" pitchFamily="2" charset="2"/>
              </a:rPr>
              <a:t>n</a:t>
            </a:r>
            <a:r>
              <a:rPr lang="en-US" baseline="0" dirty="0">
                <a:sym typeface="Wingdings" pitchFamily="2" charset="2"/>
              </a:rPr>
              <a:t> = 17 + 15n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0B33-EE8D-4D16-BE17-5EB444ABC47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n</a:t>
            </a:r>
            <a:r>
              <a:rPr lang="en-US" baseline="0" dirty="0"/>
              <a:t> = a</a:t>
            </a:r>
            <a:r>
              <a:rPr lang="en-US" baseline="-25000" dirty="0"/>
              <a:t>1</a:t>
            </a:r>
            <a:r>
              <a:rPr lang="en-US" baseline="0" dirty="0"/>
              <a:t> + (n – 1)d</a:t>
            </a:r>
          </a:p>
          <a:p>
            <a:r>
              <a:rPr lang="en-US" baseline="0" dirty="0"/>
              <a:t>50 = a</a:t>
            </a:r>
            <a:r>
              <a:rPr lang="en-US" baseline="-25000" dirty="0"/>
              <a:t>1</a:t>
            </a:r>
            <a:r>
              <a:rPr lang="en-US" baseline="0" dirty="0"/>
              <a:t> + (8 – 1)0.25 </a:t>
            </a:r>
            <a:r>
              <a:rPr lang="en-US" baseline="0" dirty="0">
                <a:sym typeface="Wingdings" pitchFamily="2" charset="2"/>
              </a:rPr>
              <a:t> 50 = </a:t>
            </a:r>
            <a:r>
              <a:rPr lang="en-US" baseline="0" dirty="0"/>
              <a:t>a</a:t>
            </a:r>
            <a:r>
              <a:rPr lang="en-US" baseline="-25000" dirty="0"/>
              <a:t>1</a:t>
            </a:r>
            <a:r>
              <a:rPr lang="en-US" baseline="0" dirty="0"/>
              <a:t> + 1.75 </a:t>
            </a:r>
            <a:r>
              <a:rPr lang="en-US" baseline="0" dirty="0">
                <a:sym typeface="Wingdings" pitchFamily="2" charset="2"/>
              </a:rPr>
              <a:t> 48.25 = </a:t>
            </a:r>
            <a:r>
              <a:rPr lang="en-US" baseline="0" dirty="0"/>
              <a:t>a</a:t>
            </a:r>
            <a:r>
              <a:rPr lang="en-US" baseline="-25000" dirty="0"/>
              <a:t>1</a:t>
            </a:r>
            <a:r>
              <a:rPr lang="en-US" baseline="0" dirty="0"/>
              <a:t> </a:t>
            </a:r>
          </a:p>
          <a:p>
            <a:r>
              <a:rPr lang="en-US" dirty="0"/>
              <a:t>a</a:t>
            </a:r>
            <a:r>
              <a:rPr lang="en-US" baseline="-25000" dirty="0"/>
              <a:t>n</a:t>
            </a:r>
            <a:r>
              <a:rPr lang="en-US" baseline="0" dirty="0"/>
              <a:t> = 48.25 + (n – 1)0.25 </a:t>
            </a:r>
            <a:r>
              <a:rPr lang="en-US" baseline="0" dirty="0">
                <a:sym typeface="Wingdings" pitchFamily="2" charset="2"/>
              </a:rPr>
              <a:t> </a:t>
            </a:r>
            <a:r>
              <a:rPr lang="en-US" dirty="0"/>
              <a:t>a</a:t>
            </a:r>
            <a:r>
              <a:rPr lang="en-US" baseline="-25000" dirty="0"/>
              <a:t>n</a:t>
            </a:r>
            <a:r>
              <a:rPr lang="en-US" baseline="0" dirty="0"/>
              <a:t> = 48.25 + 0.25n – 0.25 </a:t>
            </a:r>
            <a:r>
              <a:rPr lang="en-US" baseline="0" dirty="0">
                <a:sym typeface="Wingdings" pitchFamily="2" charset="2"/>
              </a:rPr>
              <a:t> </a:t>
            </a:r>
            <a:r>
              <a:rPr lang="en-US" dirty="0"/>
              <a:t>a</a:t>
            </a:r>
            <a:r>
              <a:rPr lang="en-US" baseline="-25000" dirty="0"/>
              <a:t>n</a:t>
            </a:r>
            <a:r>
              <a:rPr lang="en-US" baseline="0" dirty="0"/>
              <a:t> = 48 + 0.25n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0B33-EE8D-4D16-BE17-5EB444ABC47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66470">
              <a:defRPr/>
            </a:pPr>
            <a:r>
              <a:rPr lang="en-US" dirty="0"/>
              <a:t>a</a:t>
            </a:r>
            <a:r>
              <a:rPr lang="en-US" baseline="-25000" dirty="0"/>
              <a:t>n</a:t>
            </a:r>
            <a:r>
              <a:rPr lang="en-US" baseline="0" dirty="0"/>
              <a:t> = a</a:t>
            </a:r>
            <a:r>
              <a:rPr lang="en-US" baseline="-25000" dirty="0"/>
              <a:t>1</a:t>
            </a:r>
            <a:r>
              <a:rPr lang="en-US" baseline="0" dirty="0"/>
              <a:t> + (n – 1)d</a:t>
            </a:r>
          </a:p>
          <a:p>
            <a:r>
              <a:rPr lang="en-US" dirty="0"/>
              <a:t>10 = </a:t>
            </a:r>
            <a:r>
              <a:rPr lang="en-US" baseline="0" dirty="0"/>
              <a:t>a</a:t>
            </a:r>
            <a:r>
              <a:rPr lang="en-US" baseline="-25000" dirty="0"/>
              <a:t>1</a:t>
            </a:r>
            <a:r>
              <a:rPr lang="en-US" baseline="0" dirty="0"/>
              <a:t> + (5 – 1)d 	</a:t>
            </a:r>
            <a:r>
              <a:rPr lang="en-US" baseline="0" dirty="0">
                <a:sym typeface="Wingdings" pitchFamily="2" charset="2"/>
              </a:rPr>
              <a:t> 10   = </a:t>
            </a:r>
            <a:r>
              <a:rPr lang="en-US" baseline="0" dirty="0"/>
              <a:t>a</a:t>
            </a:r>
            <a:r>
              <a:rPr lang="en-US" baseline="-25000" dirty="0"/>
              <a:t>1</a:t>
            </a:r>
            <a:r>
              <a:rPr lang="en-US" baseline="0" dirty="0"/>
              <a:t> +  4d</a:t>
            </a:r>
          </a:p>
          <a:p>
            <a:r>
              <a:rPr lang="en-US" baseline="0" dirty="0"/>
              <a:t>110 = a</a:t>
            </a:r>
            <a:r>
              <a:rPr lang="en-US" baseline="-25000" dirty="0"/>
              <a:t>1</a:t>
            </a:r>
            <a:r>
              <a:rPr lang="en-US" baseline="0" dirty="0"/>
              <a:t> + (30 – 1)d	</a:t>
            </a:r>
            <a:r>
              <a:rPr lang="en-US" baseline="0" dirty="0">
                <a:sym typeface="Wingdings" pitchFamily="2" charset="2"/>
              </a:rPr>
              <a:t> 110 = </a:t>
            </a:r>
            <a:r>
              <a:rPr lang="en-US" baseline="0" dirty="0"/>
              <a:t>a</a:t>
            </a:r>
            <a:r>
              <a:rPr lang="en-US" baseline="-25000" dirty="0"/>
              <a:t>1</a:t>
            </a:r>
            <a:r>
              <a:rPr lang="en-US" baseline="0" dirty="0"/>
              <a:t> + 29d</a:t>
            </a:r>
          </a:p>
          <a:p>
            <a:r>
              <a:rPr lang="en-US" baseline="0" dirty="0"/>
              <a:t>Linear combination</a:t>
            </a:r>
          </a:p>
          <a:p>
            <a:r>
              <a:rPr lang="en-US" baseline="0" dirty="0"/>
              <a:t>-10 = -a</a:t>
            </a:r>
            <a:r>
              <a:rPr lang="en-US" baseline="-25000" dirty="0"/>
              <a:t>1</a:t>
            </a:r>
            <a:r>
              <a:rPr lang="en-US" baseline="0" dirty="0"/>
              <a:t> –  4d</a:t>
            </a:r>
          </a:p>
          <a:p>
            <a:r>
              <a:rPr lang="en-US" u="sng" baseline="0" dirty="0"/>
              <a:t>110 = a</a:t>
            </a:r>
            <a:r>
              <a:rPr lang="en-US" u="sng" baseline="-25000" dirty="0"/>
              <a:t>1</a:t>
            </a:r>
            <a:r>
              <a:rPr lang="en-US" u="sng" baseline="0" dirty="0"/>
              <a:t> + 29d</a:t>
            </a:r>
          </a:p>
          <a:p>
            <a:r>
              <a:rPr lang="en-US" u="none" baseline="0" dirty="0"/>
              <a:t>100 = 25 d</a:t>
            </a:r>
          </a:p>
          <a:p>
            <a:r>
              <a:rPr lang="en-US" u="none" baseline="0" dirty="0"/>
              <a:t>d = 4</a:t>
            </a:r>
          </a:p>
          <a:p>
            <a:endParaRPr lang="en-US" u="none" baseline="0" dirty="0"/>
          </a:p>
          <a:p>
            <a:r>
              <a:rPr lang="en-US" u="none" baseline="0" dirty="0"/>
              <a:t>Substitute</a:t>
            </a:r>
          </a:p>
          <a:p>
            <a:pPr marL="241617" indent="-241617">
              <a:buAutoNum type="arabicPlain" startAt="10"/>
            </a:pPr>
            <a:r>
              <a:rPr lang="en-US" baseline="0" dirty="0">
                <a:sym typeface="Wingdings" pitchFamily="2" charset="2"/>
              </a:rPr>
              <a:t>= </a:t>
            </a:r>
            <a:r>
              <a:rPr lang="en-US" baseline="0" dirty="0"/>
              <a:t>a</a:t>
            </a:r>
            <a:r>
              <a:rPr lang="en-US" baseline="-25000" dirty="0"/>
              <a:t>1</a:t>
            </a:r>
            <a:r>
              <a:rPr lang="en-US" baseline="0" dirty="0"/>
              <a:t> +  4d </a:t>
            </a:r>
            <a:r>
              <a:rPr lang="en-US" baseline="0" dirty="0">
                <a:sym typeface="Wingdings" pitchFamily="2" charset="2"/>
              </a:rPr>
              <a:t> 10 = </a:t>
            </a:r>
            <a:r>
              <a:rPr lang="en-US" baseline="0" dirty="0"/>
              <a:t>a</a:t>
            </a:r>
            <a:r>
              <a:rPr lang="en-US" baseline="-25000" dirty="0"/>
              <a:t>1</a:t>
            </a:r>
            <a:r>
              <a:rPr lang="en-US" baseline="0" dirty="0"/>
              <a:t> + 4(4) </a:t>
            </a:r>
            <a:r>
              <a:rPr lang="en-US" baseline="0" dirty="0">
                <a:sym typeface="Wingdings" pitchFamily="2" charset="2"/>
              </a:rPr>
              <a:t> </a:t>
            </a:r>
            <a:r>
              <a:rPr lang="en-US" baseline="0" dirty="0"/>
              <a:t>a</a:t>
            </a:r>
            <a:r>
              <a:rPr lang="en-US" baseline="-25000" dirty="0"/>
              <a:t>1</a:t>
            </a:r>
            <a:r>
              <a:rPr lang="en-US" baseline="0" dirty="0"/>
              <a:t> = -6</a:t>
            </a:r>
          </a:p>
          <a:p>
            <a:pPr marL="241617" indent="-241617">
              <a:buAutoNum type="arabicPlain" startAt="10"/>
            </a:pPr>
            <a:endParaRPr lang="en-US" u="none" baseline="0" dirty="0"/>
          </a:p>
          <a:p>
            <a:pPr marL="241617" indent="-241617"/>
            <a:r>
              <a:rPr lang="en-US" u="none" baseline="0" dirty="0"/>
              <a:t>Rule </a:t>
            </a:r>
          </a:p>
          <a:p>
            <a:pPr marL="241617" indent="-241617"/>
            <a:r>
              <a:rPr lang="en-US" u="none" baseline="0" dirty="0"/>
              <a:t>a</a:t>
            </a:r>
            <a:r>
              <a:rPr lang="en-US" u="none" baseline="-25000" dirty="0"/>
              <a:t>n</a:t>
            </a:r>
            <a:r>
              <a:rPr lang="en-US" u="none" baseline="0" dirty="0"/>
              <a:t> = -6 +(n – 1)4 </a:t>
            </a:r>
            <a:r>
              <a:rPr lang="en-US" u="none" baseline="0" dirty="0">
                <a:sym typeface="Wingdings" pitchFamily="2" charset="2"/>
              </a:rPr>
              <a:t> </a:t>
            </a:r>
            <a:r>
              <a:rPr lang="en-US" u="none" baseline="0" dirty="0"/>
              <a:t>a</a:t>
            </a:r>
            <a:r>
              <a:rPr lang="en-US" u="none" baseline="-25000" dirty="0"/>
              <a:t>n</a:t>
            </a:r>
            <a:r>
              <a:rPr lang="en-US" u="none" baseline="0" dirty="0"/>
              <a:t> = -6 + 4n – 4 </a:t>
            </a:r>
            <a:r>
              <a:rPr lang="en-US" u="none" baseline="0" dirty="0">
                <a:sym typeface="Wingdings" pitchFamily="2" charset="2"/>
              </a:rPr>
              <a:t> </a:t>
            </a:r>
            <a:r>
              <a:rPr lang="en-US" u="none" baseline="0" dirty="0"/>
              <a:t>a</a:t>
            </a:r>
            <a:r>
              <a:rPr lang="en-US" u="none" baseline="-25000" dirty="0"/>
              <a:t>n</a:t>
            </a:r>
            <a:r>
              <a:rPr lang="en-US" u="none" baseline="0" dirty="0"/>
              <a:t> </a:t>
            </a:r>
            <a:r>
              <a:rPr lang="en-US" b="0" u="none" baseline="0" dirty="0"/>
              <a:t>= 4n - 10</a:t>
            </a:r>
            <a:endParaRPr lang="en-US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0B33-EE8D-4D16-BE17-5EB444ABC47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From example</a:t>
            </a:r>
            <a:r>
              <a:rPr lang="en-US" baseline="0" dirty="0"/>
              <a:t>:</a:t>
            </a:r>
          </a:p>
          <a:p>
            <a:r>
              <a:rPr lang="en-US" baseline="0" dirty="0"/>
              <a:t>First and last (a</a:t>
            </a:r>
            <a:r>
              <a:rPr lang="en-US" baseline="-25000" dirty="0"/>
              <a:t>1</a:t>
            </a:r>
            <a:r>
              <a:rPr lang="en-US" baseline="0" dirty="0"/>
              <a:t> + a</a:t>
            </a:r>
            <a:r>
              <a:rPr lang="en-US" baseline="-25000" dirty="0"/>
              <a:t>n</a:t>
            </a:r>
            <a:r>
              <a:rPr lang="en-US" baseline="0" dirty="0"/>
              <a:t>) = 11</a:t>
            </a:r>
          </a:p>
          <a:p>
            <a:r>
              <a:rPr lang="en-US" baseline="0" dirty="0"/>
              <a:t>10 numbers but only half as </a:t>
            </a:r>
            <a:r>
              <a:rPr lang="en-US" baseline="0"/>
              <a:t>many pairs (n/2)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0B33-EE8D-4D16-BE17-5EB444ABC479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25</a:t>
            </a:r>
            <a:r>
              <a:rPr lang="en-US" baseline="0" dirty="0"/>
              <a:t> = 20 + (25-1)(-2) = -28</a:t>
            </a:r>
            <a:endParaRPr lang="en-US" dirty="0"/>
          </a:p>
          <a:p>
            <a:r>
              <a:rPr lang="en-US" dirty="0"/>
              <a:t>S</a:t>
            </a:r>
            <a:r>
              <a:rPr lang="en-US" baseline="-25000" dirty="0"/>
              <a:t>25</a:t>
            </a:r>
            <a:r>
              <a:rPr lang="en-US" baseline="0" dirty="0"/>
              <a:t> = 25((20+-28)/2) = -100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0B33-EE8D-4D16-BE17-5EB444ABC47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n</a:t>
            </a:r>
            <a:r>
              <a:rPr lang="en-US" baseline="0" dirty="0"/>
              <a:t> = 20 + (n-1)(-2) = 22 – 2n</a:t>
            </a:r>
            <a:endParaRPr lang="en-US" dirty="0"/>
          </a:p>
          <a:p>
            <a:r>
              <a:rPr lang="en-US" dirty="0" err="1"/>
              <a:t>S</a:t>
            </a:r>
            <a:r>
              <a:rPr lang="en-US" baseline="-25000" dirty="0" err="1"/>
              <a:t>n</a:t>
            </a:r>
            <a:r>
              <a:rPr lang="en-US" baseline="0" dirty="0"/>
              <a:t> = -760 = n((20 + 22 – 2n)/2) </a:t>
            </a:r>
            <a:r>
              <a:rPr lang="en-US" baseline="0" dirty="0">
                <a:sym typeface="Wingdings" pitchFamily="2" charset="2"/>
              </a:rPr>
              <a:t> -1520 = n(42 – 2n)  -1520 = 42n – 2n</a:t>
            </a:r>
            <a:r>
              <a:rPr lang="en-US" baseline="30000" dirty="0">
                <a:sym typeface="Wingdings" pitchFamily="2" charset="2"/>
              </a:rPr>
              <a:t>2</a:t>
            </a:r>
            <a:r>
              <a:rPr lang="en-US" baseline="0" dirty="0">
                <a:sym typeface="Wingdings" pitchFamily="2" charset="2"/>
              </a:rPr>
              <a:t>  2n</a:t>
            </a:r>
            <a:r>
              <a:rPr lang="en-US" baseline="30000" dirty="0">
                <a:sym typeface="Wingdings" pitchFamily="2" charset="2"/>
              </a:rPr>
              <a:t>2</a:t>
            </a:r>
            <a:r>
              <a:rPr lang="en-US" baseline="0" dirty="0">
                <a:sym typeface="Wingdings" pitchFamily="2" charset="2"/>
              </a:rPr>
              <a:t> – 42n – 1520 = 0  n</a:t>
            </a:r>
            <a:r>
              <a:rPr lang="en-US" baseline="30000" dirty="0">
                <a:sym typeface="Wingdings" pitchFamily="2" charset="2"/>
              </a:rPr>
              <a:t>2</a:t>
            </a:r>
            <a:r>
              <a:rPr lang="en-US" baseline="0" dirty="0">
                <a:sym typeface="Wingdings" pitchFamily="2" charset="2"/>
              </a:rPr>
              <a:t> – 21n – 760 = 0  (n+19)(n-40) = 0  n = 40, </a:t>
            </a:r>
            <a:r>
              <a:rPr lang="en-US" strike="sngStrike" baseline="0" dirty="0">
                <a:sym typeface="Wingdings" pitchFamily="2" charset="2"/>
              </a:rPr>
              <a:t>-19</a:t>
            </a:r>
            <a:endParaRPr lang="en-US" strike="sng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0B33-EE8D-4D16-BE17-5EB444ABC479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 is like x, a</a:t>
            </a:r>
            <a:r>
              <a:rPr lang="en-US" baseline="-25000" dirty="0"/>
              <a:t>n </a:t>
            </a:r>
            <a:r>
              <a:rPr lang="en-US" baseline="0" dirty="0"/>
              <a:t>is like 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D7BC9-E4CF-496C-9FF9-4D76777C5B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064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D7BC9-E4CF-496C-9FF9-4D76777C5BC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6773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</a:t>
            </a:r>
          </a:p>
          <a:p>
            <a:r>
              <a:rPr lang="en-US" dirty="0"/>
              <a:t>Yes</a:t>
            </a:r>
            <a:r>
              <a:rPr lang="en-US" baseline="0" dirty="0"/>
              <a:t> r = 1/3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0B33-EE8D-4D16-BE17-5EB444ABC47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 = 2/5</a:t>
            </a:r>
          </a:p>
          <a:p>
            <a:r>
              <a:rPr lang="en-US" dirty="0"/>
              <a:t>a</a:t>
            </a:r>
            <a:r>
              <a:rPr lang="en-US" baseline="-25000" dirty="0"/>
              <a:t>n</a:t>
            </a:r>
            <a:r>
              <a:rPr lang="en-US" baseline="0" dirty="0"/>
              <a:t> = 5(2/5)</a:t>
            </a:r>
            <a:r>
              <a:rPr lang="en-US" baseline="30000" dirty="0"/>
              <a:t>n-1</a:t>
            </a:r>
          </a:p>
          <a:p>
            <a:r>
              <a:rPr lang="en-US" baseline="0" dirty="0"/>
              <a:t>a</a:t>
            </a:r>
            <a:r>
              <a:rPr lang="en-US" baseline="-25000" dirty="0"/>
              <a:t>8</a:t>
            </a:r>
            <a:r>
              <a:rPr lang="en-US" baseline="0" dirty="0"/>
              <a:t> = 5(2/5)</a:t>
            </a:r>
            <a:r>
              <a:rPr lang="en-US" baseline="30000" dirty="0"/>
              <a:t>7</a:t>
            </a:r>
            <a:r>
              <a:rPr lang="en-US" baseline="0" dirty="0"/>
              <a:t> = 0.008192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0B33-EE8D-4D16-BE17-5EB444ABC47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4</a:t>
            </a:r>
            <a:r>
              <a:rPr lang="en-US" baseline="0" dirty="0"/>
              <a:t> = 3 = a</a:t>
            </a:r>
            <a:r>
              <a:rPr lang="en-US" baseline="-25000" dirty="0"/>
              <a:t>1</a:t>
            </a:r>
            <a:r>
              <a:rPr lang="en-US" baseline="0" dirty="0"/>
              <a:t>3</a:t>
            </a:r>
            <a:r>
              <a:rPr lang="en-US" baseline="30000" dirty="0"/>
              <a:t>4-1</a:t>
            </a:r>
            <a:r>
              <a:rPr lang="en-US" baseline="0" dirty="0"/>
              <a:t> </a:t>
            </a:r>
            <a:r>
              <a:rPr lang="en-US" baseline="0" dirty="0">
                <a:sym typeface="Wingdings" pitchFamily="2" charset="2"/>
              </a:rPr>
              <a:t> 3 = a</a:t>
            </a:r>
            <a:r>
              <a:rPr lang="en-US" baseline="-25000" dirty="0">
                <a:sym typeface="Wingdings" pitchFamily="2" charset="2"/>
              </a:rPr>
              <a:t>1</a:t>
            </a:r>
            <a:r>
              <a:rPr lang="en-US" baseline="0" dirty="0">
                <a:sym typeface="Wingdings" pitchFamily="2" charset="2"/>
              </a:rPr>
              <a:t> 27  a</a:t>
            </a:r>
            <a:r>
              <a:rPr lang="en-US" baseline="-25000" dirty="0">
                <a:sym typeface="Wingdings" pitchFamily="2" charset="2"/>
              </a:rPr>
              <a:t>1</a:t>
            </a:r>
            <a:r>
              <a:rPr lang="en-US" baseline="0" dirty="0">
                <a:sym typeface="Wingdings" pitchFamily="2" charset="2"/>
              </a:rPr>
              <a:t> = 1/9</a:t>
            </a:r>
          </a:p>
          <a:p>
            <a:r>
              <a:rPr lang="en-US" baseline="0" dirty="0">
                <a:sym typeface="Wingdings" pitchFamily="2" charset="2"/>
              </a:rPr>
              <a:t>a</a:t>
            </a:r>
            <a:r>
              <a:rPr lang="en-US" baseline="-25000" dirty="0">
                <a:sym typeface="Wingdings" pitchFamily="2" charset="2"/>
              </a:rPr>
              <a:t>n</a:t>
            </a:r>
            <a:r>
              <a:rPr lang="en-US" baseline="0" dirty="0">
                <a:sym typeface="Wingdings" pitchFamily="2" charset="2"/>
              </a:rPr>
              <a:t> = (1/9) 3</a:t>
            </a:r>
            <a:r>
              <a:rPr lang="en-US" baseline="30000" dirty="0">
                <a:sym typeface="Wingdings" pitchFamily="2" charset="2"/>
              </a:rPr>
              <a:t>n-1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0B33-EE8D-4D16-BE17-5EB444ABC479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2</a:t>
            </a:r>
            <a:r>
              <a:rPr lang="en-US" baseline="0" dirty="0"/>
              <a:t> = -4 = a</a:t>
            </a:r>
            <a:r>
              <a:rPr lang="en-US" baseline="-25000" dirty="0"/>
              <a:t>1</a:t>
            </a:r>
            <a:r>
              <a:rPr lang="en-US" baseline="0" dirty="0"/>
              <a:t> r</a:t>
            </a:r>
            <a:r>
              <a:rPr lang="en-US" baseline="30000" dirty="0"/>
              <a:t>2-1</a:t>
            </a:r>
            <a:r>
              <a:rPr lang="en-US" baseline="0" dirty="0"/>
              <a:t> </a:t>
            </a:r>
            <a:r>
              <a:rPr lang="en-US" baseline="0" dirty="0">
                <a:sym typeface="Wingdings" pitchFamily="2" charset="2"/>
              </a:rPr>
              <a:t> -4 = </a:t>
            </a:r>
            <a:r>
              <a:rPr lang="en-US" baseline="0" dirty="0"/>
              <a:t>a</a:t>
            </a:r>
            <a:r>
              <a:rPr lang="en-US" baseline="-25000" dirty="0"/>
              <a:t>1</a:t>
            </a:r>
            <a:r>
              <a:rPr lang="en-US" baseline="0" dirty="0"/>
              <a:t> r</a:t>
            </a:r>
          </a:p>
          <a:p>
            <a:r>
              <a:rPr lang="en-US" baseline="0" dirty="0"/>
              <a:t>a</a:t>
            </a:r>
            <a:r>
              <a:rPr lang="en-US" baseline="-25000" dirty="0"/>
              <a:t>6</a:t>
            </a:r>
            <a:r>
              <a:rPr lang="en-US" baseline="0" dirty="0"/>
              <a:t> = -1024 = a</a:t>
            </a:r>
            <a:r>
              <a:rPr lang="en-US" baseline="-25000" dirty="0"/>
              <a:t>1</a:t>
            </a:r>
            <a:r>
              <a:rPr lang="en-US" baseline="0" dirty="0"/>
              <a:t> r</a:t>
            </a:r>
            <a:r>
              <a:rPr lang="en-US" baseline="30000" dirty="0"/>
              <a:t>6-1</a:t>
            </a:r>
            <a:r>
              <a:rPr lang="en-US" baseline="0" dirty="0"/>
              <a:t> </a:t>
            </a:r>
            <a:r>
              <a:rPr lang="en-US" baseline="0" dirty="0">
                <a:sym typeface="Wingdings" pitchFamily="2" charset="2"/>
              </a:rPr>
              <a:t> -1024 = a</a:t>
            </a:r>
            <a:r>
              <a:rPr lang="en-US" baseline="-25000" dirty="0">
                <a:sym typeface="Wingdings" pitchFamily="2" charset="2"/>
              </a:rPr>
              <a:t>1</a:t>
            </a:r>
            <a:r>
              <a:rPr lang="en-US" baseline="0" dirty="0">
                <a:sym typeface="Wingdings" pitchFamily="2" charset="2"/>
              </a:rPr>
              <a:t> r</a:t>
            </a:r>
            <a:r>
              <a:rPr lang="en-US" baseline="30000" dirty="0">
                <a:sym typeface="Wingdings" pitchFamily="2" charset="2"/>
              </a:rPr>
              <a:t>5</a:t>
            </a:r>
          </a:p>
          <a:p>
            <a:endParaRPr lang="en-US" baseline="30000" dirty="0">
              <a:sym typeface="Wingdings" pitchFamily="2" charset="2"/>
            </a:endParaRPr>
          </a:p>
          <a:p>
            <a:r>
              <a:rPr lang="en-US" baseline="0" dirty="0">
                <a:sym typeface="Wingdings" pitchFamily="2" charset="2"/>
              </a:rPr>
              <a:t>Solve first for a</a:t>
            </a:r>
            <a:r>
              <a:rPr lang="en-US" baseline="-25000" dirty="0">
                <a:sym typeface="Wingdings" pitchFamily="2" charset="2"/>
              </a:rPr>
              <a:t>1</a:t>
            </a:r>
            <a:r>
              <a:rPr lang="en-US" baseline="0" dirty="0">
                <a:sym typeface="Wingdings" pitchFamily="2" charset="2"/>
              </a:rPr>
              <a:t>:  a</a:t>
            </a:r>
            <a:r>
              <a:rPr lang="en-US" baseline="-25000" dirty="0">
                <a:sym typeface="Wingdings" pitchFamily="2" charset="2"/>
              </a:rPr>
              <a:t>1</a:t>
            </a:r>
            <a:r>
              <a:rPr lang="en-US" baseline="0" dirty="0">
                <a:sym typeface="Wingdings" pitchFamily="2" charset="2"/>
              </a:rPr>
              <a:t> = -4/r</a:t>
            </a:r>
          </a:p>
          <a:p>
            <a:r>
              <a:rPr lang="en-US" baseline="0" dirty="0">
                <a:sym typeface="Wingdings" pitchFamily="2" charset="2"/>
              </a:rPr>
              <a:t>Plug into second: -1024 = (-4/r)r</a:t>
            </a:r>
            <a:r>
              <a:rPr lang="en-US" baseline="30000" dirty="0">
                <a:sym typeface="Wingdings" pitchFamily="2" charset="2"/>
              </a:rPr>
              <a:t>5</a:t>
            </a:r>
            <a:r>
              <a:rPr lang="en-US" baseline="0" dirty="0">
                <a:sym typeface="Wingdings" pitchFamily="2" charset="2"/>
              </a:rPr>
              <a:t>  -1024 = -4r</a:t>
            </a:r>
            <a:r>
              <a:rPr lang="en-US" baseline="30000" dirty="0">
                <a:sym typeface="Wingdings" pitchFamily="2" charset="2"/>
              </a:rPr>
              <a:t>5</a:t>
            </a:r>
            <a:r>
              <a:rPr lang="en-US" baseline="0" dirty="0">
                <a:sym typeface="Wingdings" pitchFamily="2" charset="2"/>
              </a:rPr>
              <a:t>/r  -1024 = -4r</a:t>
            </a:r>
            <a:r>
              <a:rPr lang="en-US" baseline="30000" dirty="0">
                <a:sym typeface="Wingdings" pitchFamily="2" charset="2"/>
              </a:rPr>
              <a:t>4</a:t>
            </a:r>
            <a:r>
              <a:rPr lang="en-US" baseline="0" dirty="0">
                <a:sym typeface="Wingdings" pitchFamily="2" charset="2"/>
              </a:rPr>
              <a:t>  256 = r</a:t>
            </a:r>
            <a:r>
              <a:rPr lang="en-US" baseline="30000" dirty="0">
                <a:sym typeface="Wingdings" pitchFamily="2" charset="2"/>
              </a:rPr>
              <a:t>4</a:t>
            </a:r>
            <a:r>
              <a:rPr lang="en-US" baseline="0" dirty="0">
                <a:sym typeface="Wingdings" pitchFamily="2" charset="2"/>
              </a:rPr>
              <a:t>  r = 4</a:t>
            </a:r>
          </a:p>
          <a:p>
            <a:r>
              <a:rPr lang="en-US" baseline="0" dirty="0">
                <a:sym typeface="Wingdings" pitchFamily="2" charset="2"/>
              </a:rPr>
              <a:t>Plug back into first: a</a:t>
            </a:r>
            <a:r>
              <a:rPr lang="en-US" baseline="-25000" dirty="0">
                <a:sym typeface="Wingdings" pitchFamily="2" charset="2"/>
              </a:rPr>
              <a:t>1</a:t>
            </a:r>
            <a:r>
              <a:rPr lang="en-US" baseline="0" dirty="0">
                <a:sym typeface="Wingdings" pitchFamily="2" charset="2"/>
              </a:rPr>
              <a:t> = -4/4  a</a:t>
            </a:r>
            <a:r>
              <a:rPr lang="en-US" baseline="-25000" dirty="0">
                <a:sym typeface="Wingdings" pitchFamily="2" charset="2"/>
              </a:rPr>
              <a:t>1</a:t>
            </a:r>
            <a:r>
              <a:rPr lang="en-US" baseline="0" dirty="0">
                <a:sym typeface="Wingdings" pitchFamily="2" charset="2"/>
              </a:rPr>
              <a:t> = -1</a:t>
            </a:r>
          </a:p>
          <a:p>
            <a:r>
              <a:rPr lang="en-US" baseline="0" dirty="0">
                <a:sym typeface="Wingdings" pitchFamily="2" charset="2"/>
              </a:rPr>
              <a:t>Write rule: a</a:t>
            </a:r>
            <a:r>
              <a:rPr lang="en-US" baseline="-25000" dirty="0">
                <a:sym typeface="Wingdings" pitchFamily="2" charset="2"/>
              </a:rPr>
              <a:t>n</a:t>
            </a:r>
            <a:r>
              <a:rPr lang="en-US" baseline="0" dirty="0">
                <a:sym typeface="Wingdings" pitchFamily="2" charset="2"/>
              </a:rPr>
              <a:t> = -1</a:t>
            </a:r>
            <a:r>
              <a:rPr lang="en-US" baseline="0" dirty="0">
                <a:latin typeface="Calibri"/>
                <a:sym typeface="Wingdings" pitchFamily="2" charset="2"/>
              </a:rPr>
              <a:t>·4</a:t>
            </a:r>
            <a:r>
              <a:rPr lang="en-US" baseline="30000" dirty="0">
                <a:latin typeface="Calibri"/>
                <a:sym typeface="Wingdings" pitchFamily="2" charset="2"/>
              </a:rPr>
              <a:t>n-1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0B33-EE8D-4D16-BE17-5EB444ABC479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 = ½, a</a:t>
            </a:r>
            <a:r>
              <a:rPr lang="en-US" baseline="-25000" dirty="0"/>
              <a:t>1</a:t>
            </a:r>
            <a:r>
              <a:rPr lang="en-US" baseline="0" dirty="0"/>
              <a:t> = 4</a:t>
            </a:r>
          </a:p>
          <a:p>
            <a:endParaRPr lang="en-US" baseline="0" dirty="0"/>
          </a:p>
          <a:p>
            <a:r>
              <a:rPr lang="en-US" baseline="0" dirty="0"/>
              <a:t>S</a:t>
            </a:r>
            <a:r>
              <a:rPr lang="en-US" baseline="-25000" dirty="0"/>
              <a:t>10</a:t>
            </a:r>
            <a:r>
              <a:rPr lang="en-US" baseline="0" dirty="0"/>
              <a:t> = 4((1 – (½)</a:t>
            </a:r>
            <a:r>
              <a:rPr lang="en-US" baseline="30000" dirty="0"/>
              <a:t>10</a:t>
            </a:r>
            <a:r>
              <a:rPr lang="en-US" baseline="0" dirty="0"/>
              <a:t>)/(1 – ½)) = 4(.99902/.5) = 7.992 = 1023/128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0B33-EE8D-4D16-BE17-5EB444ABC479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31/4 = 4((1</a:t>
            </a:r>
            <a:r>
              <a:rPr lang="en-US" baseline="0" dirty="0"/>
              <a:t> – (1/2)</a:t>
            </a:r>
            <a:r>
              <a:rPr lang="en-US" baseline="30000" dirty="0"/>
              <a:t>n</a:t>
            </a:r>
            <a:r>
              <a:rPr lang="en-US" baseline="0" dirty="0"/>
              <a:t>)/(1-1/2)) </a:t>
            </a:r>
            <a:r>
              <a:rPr lang="en-US" baseline="0" dirty="0">
                <a:sym typeface="Wingdings" pitchFamily="2" charset="2"/>
              </a:rPr>
              <a:t> 31/16 = </a:t>
            </a:r>
            <a:r>
              <a:rPr lang="en-US" dirty="0"/>
              <a:t>(1</a:t>
            </a:r>
            <a:r>
              <a:rPr lang="en-US" baseline="0" dirty="0"/>
              <a:t> – (1/2)</a:t>
            </a:r>
            <a:r>
              <a:rPr lang="en-US" baseline="30000" dirty="0"/>
              <a:t>n</a:t>
            </a:r>
            <a:r>
              <a:rPr lang="en-US" baseline="0" dirty="0"/>
              <a:t>)/(1/2) </a:t>
            </a:r>
            <a:r>
              <a:rPr lang="en-US" baseline="0" dirty="0">
                <a:sym typeface="Wingdings" pitchFamily="2" charset="2"/>
              </a:rPr>
              <a:t> 31/32 = 1 – (1/2)</a:t>
            </a:r>
            <a:r>
              <a:rPr lang="en-US" baseline="30000" dirty="0">
                <a:sym typeface="Wingdings" pitchFamily="2" charset="2"/>
              </a:rPr>
              <a:t>n</a:t>
            </a:r>
            <a:r>
              <a:rPr lang="en-US" baseline="0" dirty="0">
                <a:sym typeface="Wingdings" pitchFamily="2" charset="2"/>
              </a:rPr>
              <a:t>  -1/32 = -(1/2)</a:t>
            </a:r>
            <a:r>
              <a:rPr lang="en-US" baseline="30000" dirty="0">
                <a:sym typeface="Wingdings" pitchFamily="2" charset="2"/>
              </a:rPr>
              <a:t>n </a:t>
            </a:r>
            <a:r>
              <a:rPr lang="en-US" baseline="0" dirty="0">
                <a:sym typeface="Wingdings" pitchFamily="2" charset="2"/>
              </a:rPr>
              <a:t> 1/32 = (1/2)</a:t>
            </a:r>
            <a:r>
              <a:rPr lang="en-US" baseline="30000" dirty="0">
                <a:sym typeface="Wingdings" pitchFamily="2" charset="2"/>
              </a:rPr>
              <a:t>n</a:t>
            </a:r>
            <a:r>
              <a:rPr lang="en-US" baseline="0" dirty="0">
                <a:sym typeface="Wingdings" pitchFamily="2" charset="2"/>
              </a:rPr>
              <a:t>  log (1/32) = n log (1/2)  n = (log (1/32)/log (1/2)) =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0B33-EE8D-4D16-BE17-5EB444ABC479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D7BC9-E4CF-496C-9FF9-4D76777C5BC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13864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Think of the box a 1 whole</a:t>
            </a:r>
            <a:r>
              <a:rPr lang="en-US" baseline="0" dirty="0"/>
              <a:t> piece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0B33-EE8D-4D16-BE17-5EB444ABC479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Cut in half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0B33-EE8D-4D16-BE17-5EB444ABC479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D7BC9-E4CF-496C-9FF9-4D76777C5B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34706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Cut in half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0B33-EE8D-4D16-BE17-5EB444ABC479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Cut in half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0B33-EE8D-4D16-BE17-5EB444ABC479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Cut in half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0B33-EE8D-4D16-BE17-5EB444ABC479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Cut in half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0B33-EE8D-4D16-BE17-5EB444ABC479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</a:t>
            </a:r>
            <a:r>
              <a:rPr lang="en-US" baseline="0" dirty="0"/>
              <a:t> is the sum of the pieces if we keep going?  1 piece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0B33-EE8D-4D16-BE17-5EB444ABC479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D7BC9-E4CF-496C-9FF9-4D76777C5BC1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9808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baseline="0" dirty="0"/>
              <a:t> = 2(0.1)</a:t>
            </a:r>
            <a:r>
              <a:rPr lang="en-US" baseline="30000" dirty="0"/>
              <a:t>1-1</a:t>
            </a:r>
            <a:r>
              <a:rPr lang="en-US" baseline="0" dirty="0"/>
              <a:t> = 2, r = 0.1</a:t>
            </a:r>
          </a:p>
          <a:p>
            <a:r>
              <a:rPr lang="en-US" dirty="0"/>
              <a:t>S=2/(1-0.1)</a:t>
            </a:r>
            <a:r>
              <a:rPr lang="en-US" baseline="0" dirty="0"/>
              <a:t> = 2/.9 = 20/9</a:t>
            </a:r>
          </a:p>
          <a:p>
            <a:endParaRPr lang="en-US" baseline="0" dirty="0"/>
          </a:p>
          <a:p>
            <a:r>
              <a:rPr lang="en-US" baseline="0" dirty="0"/>
              <a:t>a</a:t>
            </a:r>
            <a:r>
              <a:rPr lang="en-US" baseline="-25000" dirty="0"/>
              <a:t>1</a:t>
            </a:r>
            <a:r>
              <a:rPr lang="en-US" baseline="0" dirty="0"/>
              <a:t> = 12, r = 1/3</a:t>
            </a:r>
          </a:p>
          <a:p>
            <a:r>
              <a:rPr lang="en-US" baseline="0" dirty="0"/>
              <a:t>S=12/(1-1/3)  = 12/(2/3) = 36/2 =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0B33-EE8D-4D16-BE17-5EB444ABC479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27/5 = 5/(1-r) </a:t>
            </a:r>
            <a:r>
              <a:rPr lang="en-US" dirty="0">
                <a:sym typeface="Wingdings" pitchFamily="2" charset="2"/>
              </a:rPr>
              <a:t> 27(1-r) = 5*5  1-r</a:t>
            </a:r>
            <a:r>
              <a:rPr lang="en-US" baseline="0" dirty="0">
                <a:sym typeface="Wingdings" pitchFamily="2" charset="2"/>
              </a:rPr>
              <a:t> = 25/27  -r = -2/27  r = 2/27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0B33-EE8D-4D16-BE17-5EB444ABC479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Write the</a:t>
            </a:r>
            <a:r>
              <a:rPr lang="en-US" baseline="0" dirty="0"/>
              <a:t> repeating unit as a sum of fractions</a:t>
            </a:r>
          </a:p>
          <a:p>
            <a:r>
              <a:rPr lang="en-US" baseline="0" dirty="0"/>
              <a:t>27/100 + 27/10000 + 27/1000000 + …</a:t>
            </a:r>
          </a:p>
          <a:p>
            <a:r>
              <a:rPr lang="en-US" baseline="0" dirty="0"/>
              <a:t>a</a:t>
            </a:r>
            <a:r>
              <a:rPr lang="en-US" baseline="-25000" dirty="0"/>
              <a:t>1</a:t>
            </a:r>
            <a:r>
              <a:rPr lang="en-US" baseline="0" dirty="0"/>
              <a:t> = 27/100, r = 1/100</a:t>
            </a:r>
          </a:p>
          <a:p>
            <a:r>
              <a:rPr lang="en-US" baseline="0" dirty="0"/>
              <a:t>S = (27/100)/(1-(1/100)) = (27/100)/(99/100) = 27/99 = 3/11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0B33-EE8D-4D16-BE17-5EB444ABC479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41/100 + 6/1000 + 6/10000 + 6/100000</a:t>
            </a:r>
            <a:r>
              <a:rPr lang="en-US" baseline="0" dirty="0"/>
              <a:t> + …</a:t>
            </a:r>
          </a:p>
          <a:p>
            <a:r>
              <a:rPr lang="en-US" baseline="0" dirty="0"/>
              <a:t>Ignore the 41/100 for now.</a:t>
            </a:r>
          </a:p>
          <a:p>
            <a:endParaRPr lang="en-US" baseline="0" dirty="0"/>
          </a:p>
          <a:p>
            <a:r>
              <a:rPr lang="en-US" baseline="0" dirty="0"/>
              <a:t>a</a:t>
            </a:r>
            <a:r>
              <a:rPr lang="en-US" baseline="-25000" dirty="0"/>
              <a:t>1</a:t>
            </a:r>
            <a:r>
              <a:rPr lang="en-US" baseline="0" dirty="0"/>
              <a:t> = 6/1000, r = 1/10</a:t>
            </a:r>
          </a:p>
          <a:p>
            <a:r>
              <a:rPr lang="en-US" baseline="0" dirty="0"/>
              <a:t>S = (6/1000)/(1-1/10) = (6/1000)/(9/10) = 60/9000 = 1/150</a:t>
            </a:r>
          </a:p>
          <a:p>
            <a:endParaRPr lang="en-US" baseline="0" dirty="0"/>
          </a:p>
          <a:p>
            <a:r>
              <a:rPr lang="en-US" baseline="0" dirty="0"/>
              <a:t>Now add the 41/100</a:t>
            </a:r>
          </a:p>
          <a:p>
            <a:r>
              <a:rPr lang="en-US" baseline="0" dirty="0"/>
              <a:t>41/100 + 1/150 </a:t>
            </a:r>
            <a:r>
              <a:rPr lang="en-US" baseline="0" dirty="0">
                <a:sym typeface="Wingdings" pitchFamily="2" charset="2"/>
              </a:rPr>
              <a:t> (41*3)/300 + (1*2)/300  123/300 + 2/300  125/300  5/12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0B33-EE8D-4D16-BE17-5EB444ABC479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2/5</a:t>
            </a:r>
            <a:r>
              <a:rPr lang="en-US" baseline="30000" dirty="0"/>
              <a:t>1</a:t>
            </a:r>
            <a:r>
              <a:rPr lang="en-US" baseline="0" dirty="0"/>
              <a:t>, 2/5</a:t>
            </a:r>
            <a:r>
              <a:rPr lang="en-US" baseline="30000" dirty="0"/>
              <a:t>2</a:t>
            </a:r>
            <a:r>
              <a:rPr lang="en-US" baseline="0" dirty="0"/>
              <a:t>, 2/5</a:t>
            </a:r>
            <a:r>
              <a:rPr lang="en-US" baseline="30000" dirty="0"/>
              <a:t>3</a:t>
            </a:r>
            <a:r>
              <a:rPr lang="en-US" baseline="0" dirty="0"/>
              <a:t>, 2/5</a:t>
            </a:r>
            <a:r>
              <a:rPr lang="en-US" baseline="30000" dirty="0"/>
              <a:t>4</a:t>
            </a:r>
            <a:r>
              <a:rPr lang="en-US" baseline="0" dirty="0"/>
              <a:t>, … </a:t>
            </a:r>
            <a:r>
              <a:rPr lang="en-US" baseline="0" dirty="0">
                <a:sym typeface="Wingdings" pitchFamily="2" charset="2"/>
              </a:rPr>
              <a:t> a</a:t>
            </a:r>
            <a:r>
              <a:rPr lang="en-US" baseline="-25000" dirty="0">
                <a:sym typeface="Wingdings" pitchFamily="2" charset="2"/>
              </a:rPr>
              <a:t>n</a:t>
            </a:r>
            <a:r>
              <a:rPr lang="en-US" baseline="0" dirty="0">
                <a:sym typeface="Wingdings" pitchFamily="2" charset="2"/>
              </a:rPr>
              <a:t> = 2/5</a:t>
            </a:r>
            <a:r>
              <a:rPr lang="en-US" baseline="30000" dirty="0">
                <a:sym typeface="Wingdings" pitchFamily="2" charset="2"/>
              </a:rPr>
              <a:t>n</a:t>
            </a:r>
          </a:p>
          <a:p>
            <a:endParaRPr lang="en-US" baseline="0" dirty="0">
              <a:sym typeface="Wingdings" pitchFamily="2" charset="2"/>
            </a:endParaRPr>
          </a:p>
          <a:p>
            <a:r>
              <a:rPr lang="en-US" baseline="0" dirty="0">
                <a:sym typeface="Wingdings" pitchFamily="2" charset="2"/>
              </a:rPr>
              <a:t>2(1)+1, 2(2)+1, 2(3)+1, …  a</a:t>
            </a:r>
            <a:r>
              <a:rPr lang="en-US" baseline="-25000" dirty="0">
                <a:sym typeface="Wingdings" pitchFamily="2" charset="2"/>
              </a:rPr>
              <a:t>n</a:t>
            </a:r>
            <a:r>
              <a:rPr lang="en-US" baseline="0" dirty="0">
                <a:sym typeface="Wingdings" pitchFamily="2" charset="2"/>
              </a:rPr>
              <a:t> = 2n + 1</a:t>
            </a: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D7BC9-E4CF-496C-9FF9-4D76777C5B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20158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D7BC9-E4CF-496C-9FF9-4D76777C5BC1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63648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Both</a:t>
            </a:r>
            <a:r>
              <a:rPr lang="en-US" baseline="0" dirty="0"/>
              <a:t> these rules give the same sequence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0B33-EE8D-4D16-BE17-5EB444ABC479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baseline="0" dirty="0"/>
              <a:t> = 1, a</a:t>
            </a:r>
            <a:r>
              <a:rPr lang="en-US" baseline="-25000" dirty="0"/>
              <a:t>2</a:t>
            </a:r>
            <a:r>
              <a:rPr lang="en-US" baseline="0" dirty="0"/>
              <a:t> = 1</a:t>
            </a:r>
            <a:r>
              <a:rPr lang="en-US" baseline="30000" dirty="0"/>
              <a:t>2</a:t>
            </a:r>
            <a:r>
              <a:rPr lang="en-US" baseline="0" dirty="0"/>
              <a:t> + 1 = 2, a</a:t>
            </a:r>
            <a:r>
              <a:rPr lang="en-US" baseline="-25000" dirty="0"/>
              <a:t>3</a:t>
            </a:r>
            <a:r>
              <a:rPr lang="en-US" baseline="0" dirty="0"/>
              <a:t> = 2</a:t>
            </a:r>
            <a:r>
              <a:rPr lang="en-US" baseline="30000" dirty="0"/>
              <a:t>2</a:t>
            </a:r>
            <a:r>
              <a:rPr lang="en-US" baseline="0" dirty="0"/>
              <a:t> + 1 = 5, a</a:t>
            </a:r>
            <a:r>
              <a:rPr lang="en-US" baseline="-25000" dirty="0"/>
              <a:t>4</a:t>
            </a:r>
            <a:r>
              <a:rPr lang="en-US" baseline="0" dirty="0"/>
              <a:t> = 5</a:t>
            </a:r>
            <a:r>
              <a:rPr lang="en-US" baseline="30000" dirty="0"/>
              <a:t>2</a:t>
            </a:r>
            <a:r>
              <a:rPr lang="en-US" baseline="0" dirty="0"/>
              <a:t> + 1 = 26, a</a:t>
            </a:r>
            <a:r>
              <a:rPr lang="en-US" baseline="-25000" dirty="0"/>
              <a:t>5</a:t>
            </a:r>
            <a:r>
              <a:rPr lang="en-US" baseline="0" dirty="0"/>
              <a:t> = 26</a:t>
            </a:r>
            <a:r>
              <a:rPr lang="en-US" baseline="30000" dirty="0"/>
              <a:t>2</a:t>
            </a:r>
            <a:r>
              <a:rPr lang="en-US" baseline="0" dirty="0"/>
              <a:t> + 1 677</a:t>
            </a:r>
          </a:p>
          <a:p>
            <a:endParaRPr lang="en-US" baseline="0" dirty="0"/>
          </a:p>
          <a:p>
            <a:r>
              <a:rPr lang="en-US" baseline="0" dirty="0"/>
              <a:t>a</a:t>
            </a:r>
            <a:r>
              <a:rPr lang="en-US" baseline="-25000" dirty="0"/>
              <a:t>1</a:t>
            </a:r>
            <a:r>
              <a:rPr lang="en-US" baseline="0" dirty="0"/>
              <a:t> = 2, a</a:t>
            </a:r>
            <a:r>
              <a:rPr lang="en-US" baseline="-25000" dirty="0"/>
              <a:t>2</a:t>
            </a:r>
            <a:r>
              <a:rPr lang="en-US" baseline="0" dirty="0"/>
              <a:t> = 2, a</a:t>
            </a:r>
            <a:r>
              <a:rPr lang="en-US" baseline="-25000" dirty="0"/>
              <a:t>3</a:t>
            </a:r>
            <a:r>
              <a:rPr lang="en-US" baseline="0" dirty="0"/>
              <a:t> = 2-2 = 0, a</a:t>
            </a:r>
            <a:r>
              <a:rPr lang="en-US" baseline="-25000" dirty="0"/>
              <a:t>4</a:t>
            </a:r>
            <a:r>
              <a:rPr lang="en-US" baseline="0" dirty="0"/>
              <a:t> = 2 – 0 = 2, a</a:t>
            </a:r>
            <a:r>
              <a:rPr lang="en-US" baseline="-25000" dirty="0"/>
              <a:t>5</a:t>
            </a:r>
            <a:r>
              <a:rPr lang="en-US" baseline="0" dirty="0"/>
              <a:t> = 0 – 2 = -2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0B33-EE8D-4D16-BE17-5EB444ABC479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Explicit:</a:t>
            </a:r>
            <a:r>
              <a:rPr lang="en-US" baseline="0" dirty="0"/>
              <a:t> a</a:t>
            </a:r>
            <a:r>
              <a:rPr lang="en-US" baseline="-25000" dirty="0"/>
              <a:t>n</a:t>
            </a:r>
            <a:r>
              <a:rPr lang="en-US" baseline="0" dirty="0"/>
              <a:t> = 15 + (n-1)5 </a:t>
            </a:r>
            <a:r>
              <a:rPr lang="en-US" baseline="0" dirty="0">
                <a:sym typeface="Wingdings" pitchFamily="2" charset="2"/>
              </a:rPr>
              <a:t> a</a:t>
            </a:r>
            <a:r>
              <a:rPr lang="en-US" baseline="-25000" dirty="0">
                <a:sym typeface="Wingdings" pitchFamily="2" charset="2"/>
              </a:rPr>
              <a:t>n</a:t>
            </a:r>
            <a:r>
              <a:rPr lang="en-US" baseline="0" dirty="0">
                <a:sym typeface="Wingdings" pitchFamily="2" charset="2"/>
              </a:rPr>
              <a:t> = 5n + 10</a:t>
            </a:r>
          </a:p>
          <a:p>
            <a:endParaRPr lang="en-US" baseline="0" dirty="0">
              <a:sym typeface="Wingdings" pitchFamily="2" charset="2"/>
            </a:endParaRPr>
          </a:p>
          <a:p>
            <a:r>
              <a:rPr lang="en-US" baseline="0" dirty="0">
                <a:sym typeface="Wingdings" pitchFamily="2" charset="2"/>
              </a:rPr>
              <a:t>Recursive: a</a:t>
            </a:r>
            <a:r>
              <a:rPr lang="en-US" baseline="-25000" dirty="0">
                <a:sym typeface="Wingdings" pitchFamily="2" charset="2"/>
              </a:rPr>
              <a:t>1</a:t>
            </a:r>
            <a:r>
              <a:rPr lang="en-US" baseline="0" dirty="0">
                <a:sym typeface="Wingdings" pitchFamily="2" charset="2"/>
              </a:rPr>
              <a:t> = 15, a</a:t>
            </a:r>
            <a:r>
              <a:rPr lang="en-US" baseline="-25000" dirty="0">
                <a:sym typeface="Wingdings" pitchFamily="2" charset="2"/>
              </a:rPr>
              <a:t>n</a:t>
            </a:r>
            <a:r>
              <a:rPr lang="en-US" baseline="0" dirty="0">
                <a:sym typeface="Wingdings" pitchFamily="2" charset="2"/>
              </a:rPr>
              <a:t> = a</a:t>
            </a:r>
            <a:r>
              <a:rPr lang="en-US" baseline="-25000" dirty="0">
                <a:sym typeface="Wingdings" pitchFamily="2" charset="2"/>
              </a:rPr>
              <a:t>n-1</a:t>
            </a:r>
            <a:r>
              <a:rPr lang="en-US" baseline="0" dirty="0">
                <a:sym typeface="Wingdings" pitchFamily="2" charset="2"/>
              </a:rPr>
              <a:t> + 5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0B33-EE8D-4D16-BE17-5EB444ABC479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Explicit: a</a:t>
            </a:r>
            <a:r>
              <a:rPr lang="en-US" baseline="-25000" dirty="0"/>
              <a:t>n</a:t>
            </a:r>
            <a:r>
              <a:rPr lang="en-US" baseline="0" dirty="0"/>
              <a:t> = 4(0.2)</a:t>
            </a:r>
            <a:r>
              <a:rPr lang="en-US" baseline="30000" dirty="0"/>
              <a:t>n-1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Recursive: a</a:t>
            </a:r>
            <a:r>
              <a:rPr lang="en-US" baseline="-25000" dirty="0"/>
              <a:t>1</a:t>
            </a:r>
            <a:r>
              <a:rPr lang="en-US" baseline="0" dirty="0"/>
              <a:t> = 4, a</a:t>
            </a:r>
            <a:r>
              <a:rPr lang="en-US" baseline="-25000" dirty="0"/>
              <a:t>n</a:t>
            </a:r>
            <a:r>
              <a:rPr lang="en-US" baseline="0" dirty="0"/>
              <a:t> = 0.2a</a:t>
            </a:r>
            <a:r>
              <a:rPr lang="en-US" baseline="-25000" dirty="0"/>
              <a:t>n-1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0B33-EE8D-4D16-BE17-5EB444ABC479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baseline="0" dirty="0"/>
              <a:t> = 1, a</a:t>
            </a:r>
            <a:r>
              <a:rPr lang="en-US" baseline="-25000" dirty="0"/>
              <a:t>2</a:t>
            </a:r>
            <a:r>
              <a:rPr lang="en-US" baseline="0" dirty="0"/>
              <a:t> = 1, a</a:t>
            </a:r>
            <a:r>
              <a:rPr lang="en-US" baseline="-25000" dirty="0"/>
              <a:t>n</a:t>
            </a:r>
            <a:r>
              <a:rPr lang="en-US" baseline="0" dirty="0"/>
              <a:t> = 2(a</a:t>
            </a:r>
            <a:r>
              <a:rPr lang="en-US" baseline="-25000" dirty="0"/>
              <a:t>n-2</a:t>
            </a:r>
            <a:r>
              <a:rPr lang="en-US" baseline="0" dirty="0"/>
              <a:t> + a</a:t>
            </a:r>
            <a:r>
              <a:rPr lang="en-US" baseline="-25000" dirty="0"/>
              <a:t>n-1</a:t>
            </a:r>
            <a:r>
              <a:rPr lang="en-US" baseline="0" dirty="0"/>
              <a:t>)</a:t>
            </a:r>
          </a:p>
          <a:p>
            <a:r>
              <a:rPr lang="en-US" baseline="0" dirty="0"/>
              <a:t>a</a:t>
            </a:r>
            <a:r>
              <a:rPr lang="en-US" baseline="-25000" dirty="0"/>
              <a:t>1</a:t>
            </a:r>
            <a:r>
              <a:rPr lang="en-US" baseline="0" dirty="0"/>
              <a:t> = 1, a</a:t>
            </a:r>
            <a:r>
              <a:rPr lang="en-US" baseline="-25000" dirty="0"/>
              <a:t>2</a:t>
            </a:r>
            <a:r>
              <a:rPr lang="en-US" baseline="0" dirty="0"/>
              <a:t> = 2, a</a:t>
            </a:r>
            <a:r>
              <a:rPr lang="en-US" baseline="-25000" dirty="0"/>
              <a:t>n</a:t>
            </a:r>
            <a:r>
              <a:rPr lang="en-US" baseline="0" dirty="0"/>
              <a:t> = (a</a:t>
            </a:r>
            <a:r>
              <a:rPr lang="en-US" baseline="-25000" dirty="0"/>
              <a:t>n-2</a:t>
            </a:r>
            <a:r>
              <a:rPr lang="en-US" baseline="0" dirty="0"/>
              <a:t>)(a</a:t>
            </a:r>
            <a:r>
              <a:rPr lang="en-US" baseline="-25000" dirty="0"/>
              <a:t>n-1</a:t>
            </a:r>
            <a:r>
              <a:rPr lang="en-US" baseline="0" dirty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0B33-EE8D-4D16-BE17-5EB444ABC479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D7BC9-E4CF-496C-9FF9-4D76777C5BC1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98790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D7BC9-E4CF-496C-9FF9-4D76777C5BC1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00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aseline="0" dirty="0"/>
              <a:t> n’s are integers so there is no values between the integers.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D7BC9-E4CF-496C-9FF9-4D76777C5B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958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D7BC9-E4CF-496C-9FF9-4D76777C5B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74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D7BC9-E4CF-496C-9FF9-4D76777C5BC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806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baseline="0" dirty="0"/>
                  <a:t>a</a:t>
                </a:r>
                <a:r>
                  <a:rPr lang="en-US" baseline="-25000" dirty="0"/>
                  <a:t>n</a:t>
                </a:r>
                <a:r>
                  <a:rPr lang="en-US" baseline="0" dirty="0"/>
                  <a:t> = 4n, lower limit = 1, upper limit = 25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b="0" i="1" baseline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baseline="0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baseline="0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b="0" i="1" baseline="0" smtClean="0">
                              <a:latin typeface="Cambria Math"/>
                            </a:rPr>
                            <m:t>25</m:t>
                          </m:r>
                        </m:sup>
                        <m:e>
                          <m:r>
                            <a:rPr lang="en-US" b="0" i="1" baseline="0" smtClean="0">
                              <a:latin typeface="Cambria Math"/>
                            </a:rPr>
                            <m:t>4</m:t>
                          </m:r>
                          <m:r>
                            <a:rPr lang="en-US" b="0" i="1" baseline="0" smtClean="0">
                              <a:latin typeface="Cambria Math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US" baseline="0" dirty="0"/>
              </a:p>
              <a:p>
                <a:pPr defTabSz="966470">
                  <a:defRPr/>
                </a:pPr>
                <a:r>
                  <a:rPr lang="en-US" baseline="0" dirty="0"/>
                  <a:t>a</a:t>
                </a:r>
                <a:r>
                  <a:rPr lang="en-US" baseline="-25000" dirty="0"/>
                  <a:t>n</a:t>
                </a:r>
                <a:r>
                  <a:rPr lang="en-US" baseline="0" dirty="0"/>
                  <a:t> = (n+1)/n</a:t>
                </a:r>
                <a:r>
                  <a:rPr lang="en-US" baseline="30000" dirty="0"/>
                  <a:t>2</a:t>
                </a:r>
                <a:r>
                  <a:rPr lang="en-US" baseline="0" dirty="0"/>
                  <a:t>, lower limit = 1, upper limit = ∞</a:t>
                </a:r>
              </a:p>
              <a:p>
                <a:pPr defTabSz="96647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b="0" i="1" baseline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baseline="0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baseline="0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b="0" i="1" baseline="0" smtClean="0">
                              <a:latin typeface="Cambria Math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US" b="0" i="1" baseline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b="0" i="1" baseline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baseline="0" smtClean="0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b="0" i="1" baseline="0" smtClean="0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num>
                            <m:den>
                              <m:sSup>
                                <m:sSupPr>
                                  <m:ctrlPr>
                                    <a:rPr lang="en-US" b="0" i="1" baseline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baseline="0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b="0" i="1" baseline="0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en-US" baseline="0" dirty="0"/>
              </a:p>
              <a:p>
                <a:pPr defTabSz="966470">
                  <a:defRPr/>
                </a:pPr>
                <a:r>
                  <a:rPr lang="en-US" baseline="0" dirty="0"/>
                  <a:t>Note that the index may be any letter.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baseline="0" dirty="0" smtClean="0"/>
                  <a:t>a</a:t>
                </a:r>
                <a:r>
                  <a:rPr lang="en-US" baseline="-25000" dirty="0" smtClean="0"/>
                  <a:t>n</a:t>
                </a:r>
                <a:r>
                  <a:rPr lang="en-US" baseline="0" dirty="0" smtClean="0"/>
                  <a:t> = 4n, lower limit = 1, upper limit = </a:t>
                </a:r>
                <a:r>
                  <a:rPr lang="en-US" baseline="0" dirty="0" smtClean="0"/>
                  <a:t>25</a:t>
                </a:r>
              </a:p>
              <a:p>
                <a:r>
                  <a:rPr lang="en-US" b="0" i="0" baseline="0" smtClean="0">
                    <a:latin typeface="Cambria Math"/>
                  </a:rPr>
                  <a:t>∑24_(𝑛=1)^25▒4𝑛</a:t>
                </a:r>
                <a:endParaRPr lang="en-US" baseline="0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aseline="0" dirty="0" smtClean="0"/>
                  <a:t>a</a:t>
                </a:r>
                <a:r>
                  <a:rPr lang="en-US" baseline="-25000" dirty="0" smtClean="0"/>
                  <a:t>n</a:t>
                </a:r>
                <a:r>
                  <a:rPr lang="en-US" baseline="0" dirty="0" smtClean="0"/>
                  <a:t> </a:t>
                </a:r>
                <a:r>
                  <a:rPr lang="en-US" baseline="0" dirty="0" smtClean="0"/>
                  <a:t>= (n+1)/n</a:t>
                </a:r>
                <a:r>
                  <a:rPr lang="en-US" baseline="30000" dirty="0" smtClean="0"/>
                  <a:t>2</a:t>
                </a:r>
                <a:r>
                  <a:rPr lang="en-US" baseline="0" dirty="0" smtClean="0"/>
                  <a:t>, lower limit = 1, upper limit = ∞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i="0" baseline="0" smtClean="0">
                    <a:latin typeface="Cambria Math"/>
                  </a:rPr>
                  <a:t>∑24_(𝑛=1)^∞▒((𝑛+1))/𝑛^2 </a:t>
                </a:r>
                <a:endParaRPr lang="en-US" baseline="0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aseline="0" dirty="0" smtClean="0"/>
                  <a:t>Note that the index may be any letter.</a:t>
                </a:r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0B33-EE8D-4D16-BE17-5EB444ABC47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5</a:t>
            </a:r>
            <a:r>
              <a:rPr lang="en-US" baseline="30000" dirty="0"/>
              <a:t>2</a:t>
            </a:r>
            <a:r>
              <a:rPr lang="en-US" baseline="0" dirty="0"/>
              <a:t> + 1 + 6</a:t>
            </a:r>
            <a:r>
              <a:rPr lang="en-US" baseline="30000" dirty="0"/>
              <a:t>2</a:t>
            </a:r>
            <a:r>
              <a:rPr lang="en-US" baseline="0" dirty="0"/>
              <a:t> + 1 + 7</a:t>
            </a:r>
            <a:r>
              <a:rPr lang="en-US" baseline="30000" dirty="0"/>
              <a:t>2</a:t>
            </a:r>
            <a:r>
              <a:rPr lang="en-US" baseline="0" dirty="0"/>
              <a:t> + 1 + 8</a:t>
            </a:r>
            <a:r>
              <a:rPr lang="en-US" baseline="30000" dirty="0"/>
              <a:t>2</a:t>
            </a:r>
            <a:r>
              <a:rPr lang="en-US" baseline="0" dirty="0"/>
              <a:t> +1 + 9</a:t>
            </a:r>
            <a:r>
              <a:rPr lang="en-US" baseline="30000" dirty="0"/>
              <a:t>2</a:t>
            </a:r>
            <a:r>
              <a:rPr lang="en-US" baseline="0" dirty="0"/>
              <a:t> + 1 + 10</a:t>
            </a:r>
            <a:r>
              <a:rPr lang="en-US" baseline="30000" dirty="0"/>
              <a:t>2</a:t>
            </a:r>
            <a:r>
              <a:rPr lang="en-US" baseline="0" dirty="0"/>
              <a:t> + 1 = 361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00B33-EE8D-4D16-BE17-5EB444ABC47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CD0C-1B95-4616-85C6-BC610AAFA07B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06A2B-A7D7-4B1F-8C79-E5A4AF306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519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CD0C-1B95-4616-85C6-BC610AAFA07B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06A2B-A7D7-4B1F-8C79-E5A4AF306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0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CD0C-1B95-4616-85C6-BC610AAFA07B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06A2B-A7D7-4B1F-8C79-E5A4AF306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67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 userDrawn="1"/>
        </p:nvSpPr>
        <p:spPr>
          <a:xfrm>
            <a:off x="-15834" y="1183079"/>
            <a:ext cx="9159834" cy="3429000"/>
          </a:xfrm>
          <a:prstGeom prst="roundRect">
            <a:avLst>
              <a:gd name="adj" fmla="val 6624"/>
            </a:avLst>
          </a:prstGeom>
          <a:solidFill>
            <a:schemeClr val="tx1">
              <a:lumMod val="85000"/>
              <a:lumOff val="15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CD0C-1B95-4616-85C6-BC610AAFA07B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06A2B-A7D7-4B1F-8C79-E5A4AF306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425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CD0C-1B95-4616-85C6-BC610AAFA07B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06A2B-A7D7-4B1F-8C79-E5A4AF306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47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 userDrawn="1"/>
        </p:nvSpPr>
        <p:spPr>
          <a:xfrm>
            <a:off x="4648200" y="1200150"/>
            <a:ext cx="4495800" cy="3429000"/>
          </a:xfrm>
          <a:prstGeom prst="roundRect">
            <a:avLst>
              <a:gd name="adj" fmla="val 6624"/>
            </a:avLst>
          </a:prstGeom>
          <a:solidFill>
            <a:schemeClr val="tx1">
              <a:lumMod val="85000"/>
              <a:lumOff val="15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 userDrawn="1"/>
        </p:nvSpPr>
        <p:spPr>
          <a:xfrm>
            <a:off x="-15834" y="1183079"/>
            <a:ext cx="4495800" cy="3429000"/>
          </a:xfrm>
          <a:prstGeom prst="roundRect">
            <a:avLst>
              <a:gd name="adj" fmla="val 6624"/>
            </a:avLst>
          </a:prstGeom>
          <a:solidFill>
            <a:schemeClr val="tx1">
              <a:lumMod val="85000"/>
              <a:lumOff val="15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495800" cy="3394472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00150"/>
            <a:ext cx="4495800" cy="3394472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CD0C-1B95-4616-85C6-BC610AAFA07B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06A2B-A7D7-4B1F-8C79-E5A4AF306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57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 userDrawn="1"/>
        </p:nvSpPr>
        <p:spPr>
          <a:xfrm>
            <a:off x="4648200" y="1200150"/>
            <a:ext cx="4495800" cy="3429000"/>
          </a:xfrm>
          <a:prstGeom prst="roundRect">
            <a:avLst>
              <a:gd name="adj" fmla="val 6624"/>
            </a:avLst>
          </a:prstGeom>
          <a:solidFill>
            <a:schemeClr val="tx1">
              <a:lumMod val="85000"/>
              <a:lumOff val="15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 userDrawn="1"/>
        </p:nvSpPr>
        <p:spPr>
          <a:xfrm>
            <a:off x="-15834" y="1183079"/>
            <a:ext cx="4495800" cy="3429000"/>
          </a:xfrm>
          <a:prstGeom prst="roundRect">
            <a:avLst>
              <a:gd name="adj" fmla="val 6624"/>
            </a:avLst>
          </a:prstGeom>
          <a:solidFill>
            <a:schemeClr val="tx1">
              <a:lumMod val="85000"/>
              <a:lumOff val="15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-15834" y="1151335"/>
            <a:ext cx="4513222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-15834" y="1631156"/>
            <a:ext cx="4513222" cy="2963466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498973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498973" cy="2963466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CD0C-1B95-4616-85C6-BC610AAFA07B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06A2B-A7D7-4B1F-8C79-E5A4AF306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77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CD0C-1B95-4616-85C6-BC610AAFA07B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06A2B-A7D7-4B1F-8C79-E5A4AF306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69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CD0C-1B95-4616-85C6-BC610AAFA07B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06A2B-A7D7-4B1F-8C79-E5A4AF306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295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 userDrawn="1"/>
        </p:nvSpPr>
        <p:spPr>
          <a:xfrm>
            <a:off x="3581400" y="209550"/>
            <a:ext cx="5181600" cy="4419600"/>
          </a:xfrm>
          <a:prstGeom prst="roundRect">
            <a:avLst>
              <a:gd name="adj" fmla="val 6624"/>
            </a:avLst>
          </a:prstGeom>
          <a:solidFill>
            <a:schemeClr val="tx1">
              <a:lumMod val="85000"/>
              <a:lumOff val="15000"/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CD0C-1B95-4616-85C6-BC610AAFA07B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06A2B-A7D7-4B1F-8C79-E5A4AF306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091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CD0C-1B95-4616-85C6-BC610AAFA07B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06A2B-A7D7-4B1F-8C79-E5A4AF306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782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05978"/>
            <a:ext cx="9144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200150"/>
            <a:ext cx="9144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FCD0C-1B95-4616-85C6-BC610AAFA07B}" type="datetimeFigureOut">
              <a:rPr lang="en-US" smtClean="0"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06A2B-A7D7-4B1F-8C79-E5A4AF306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667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 cap="none" spc="0">
          <a:ln w="17780" cmpd="sng">
            <a:solidFill>
              <a:srgbClr val="FFFFFF"/>
            </a:solidFill>
            <a:prstDash val="solid"/>
            <a:miter lim="800000"/>
          </a:ln>
          <a:gradFill rotWithShape="1">
            <a:gsLst>
              <a:gs pos="0">
                <a:srgbClr val="000000">
                  <a:tint val="92000"/>
                  <a:shade val="100000"/>
                  <a:satMod val="150000"/>
                </a:srgbClr>
              </a:gs>
              <a:gs pos="49000">
                <a:srgbClr val="000000">
                  <a:tint val="89000"/>
                  <a:shade val="90000"/>
                  <a:satMod val="150000"/>
                </a:srgbClr>
              </a:gs>
              <a:gs pos="50000">
                <a:srgbClr val="000000">
                  <a:tint val="100000"/>
                  <a:shade val="75000"/>
                  <a:satMod val="150000"/>
                </a:srgbClr>
              </a:gs>
              <a:gs pos="95000">
                <a:srgbClr val="000000">
                  <a:shade val="47000"/>
                  <a:satMod val="150000"/>
                </a:srgbClr>
              </a:gs>
              <a:gs pos="100000">
                <a:srgbClr val="000000">
                  <a:shade val="39000"/>
                  <a:satMod val="150000"/>
                </a:srgbClr>
              </a:gs>
            </a:gsLst>
            <a:lin ang="5400000"/>
          </a:gradFill>
          <a:effectLst>
            <a:outerShdw blurRad="50800" algn="tl" rotWithShape="0">
              <a:srgbClr val="000000"/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92D050"/>
        </a:buClr>
        <a:buFont typeface="Wingdings 2" pitchFamily="18" charset="2"/>
        <a:buChar char="³"/>
        <a:defRPr sz="26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92D050"/>
        </a:buClr>
        <a:buFont typeface="Wingdings 2" pitchFamily="18" charset="2"/>
        <a:buChar char="²"/>
        <a:defRPr sz="26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92D050"/>
        </a:buClr>
        <a:buFont typeface="Wingdings 2" pitchFamily="18" charset="2"/>
        <a:buChar char="±"/>
        <a:defRPr sz="26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92D050"/>
        </a:buClr>
        <a:buFont typeface="Wingdings 2" pitchFamily="18" charset="2"/>
        <a:buChar char="°"/>
        <a:defRPr sz="26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92D050"/>
        </a:buClr>
        <a:buFont typeface="Wingdings 2" pitchFamily="18" charset="2"/>
        <a:buChar char="¯"/>
        <a:defRPr sz="2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omework%20Quizzes/Chapter%2012/Algebra%202%2012.1%20Quiz.ppt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wright@andrews.edu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omework%20Quizzes/Chapter%2012/Algebra%202%2012.2%20Quiz.ppt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omework%20Quizzes/Chapter%2012/Algebra%202%2012.3%20Quiz.ppt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png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notesSlide" Target="../notesSlides/notesSlide31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png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6.png"/><Relationship Id="rId4" Type="http://schemas.openxmlformats.org/officeDocument/2006/relationships/image" Target="../media/image14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4.png"/><Relationship Id="rId3" Type="http://schemas.openxmlformats.org/officeDocument/2006/relationships/notesSlide" Target="../notesSlides/notesSlide34.xml"/><Relationship Id="rId7" Type="http://schemas.openxmlformats.org/officeDocument/2006/relationships/image" Target="../media/image11.wmf"/><Relationship Id="rId12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22.png"/><Relationship Id="rId5" Type="http://schemas.openxmlformats.org/officeDocument/2006/relationships/image" Target="../media/image10.wmf"/><Relationship Id="rId10" Type="http://schemas.openxmlformats.org/officeDocument/2006/relationships/image" Target="../media/image16.png"/><Relationship Id="rId4" Type="http://schemas.openxmlformats.org/officeDocument/2006/relationships/oleObject" Target="../embeddings/oleObject3.bin"/><Relationship Id="rId9" Type="http://schemas.openxmlformats.org/officeDocument/2006/relationships/image" Target="../media/image14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6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omework%20Quizzes/Chapter%2012/Algebra%202%2012.4%20Quiz.pptx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omework%20Quizzes/Chapter%2012/Algebra%202%2012.5%20Quiz.pptx" TargetMode="Externa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Sequences and Series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Algebra 2</a:t>
            </a:r>
          </a:p>
          <a:p>
            <a:r>
              <a:rPr lang="en-US" dirty="0"/>
              <a:t>Chapter 12</a:t>
            </a:r>
          </a:p>
        </p:txBody>
      </p:sp>
    </p:spTree>
    <p:extLst>
      <p:ext uri="{BB962C8B-B14F-4D97-AF65-F5344CB8AC3E}">
        <p14:creationId xmlns:p14="http://schemas.microsoft.com/office/powerpoint/2010/main" val="864944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Find the sum of the series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=5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10</m:t>
                          </m:r>
                        </m:sup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963" t="-1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12.1 Define and Use Sequences and Series</a:t>
            </a:r>
          </a:p>
        </p:txBody>
      </p:sp>
    </p:spTree>
    <p:extLst>
      <p:ext uri="{BB962C8B-B14F-4D97-AF65-F5344CB8AC3E}">
        <p14:creationId xmlns:p14="http://schemas.microsoft.com/office/powerpoint/2010/main" val="265229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12.1 Define and Use Sequences and 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Some shortcut formulas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963" t="-1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987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Find the sum of the series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10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933" t="-14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12.1 Define and Use Sequences and Series</a:t>
            </a:r>
          </a:p>
        </p:txBody>
      </p:sp>
    </p:spTree>
    <p:extLst>
      <p:ext uri="{BB962C8B-B14F-4D97-AF65-F5344CB8AC3E}">
        <p14:creationId xmlns:p14="http://schemas.microsoft.com/office/powerpoint/2010/main" val="130032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12.1 Homework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192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Arithmetic Sequences</a:t>
            </a:r>
          </a:p>
          <a:p>
            <a:pPr lvl="1"/>
            <a:r>
              <a:rPr lang="en-US" dirty="0"/>
              <a:t>Common difference (d) between successive terms</a:t>
            </a:r>
          </a:p>
          <a:p>
            <a:pPr lvl="2"/>
            <a:r>
              <a:rPr lang="en-US" dirty="0"/>
              <a:t>Add the same number each time</a:t>
            </a:r>
          </a:p>
          <a:p>
            <a:pPr lvl="1"/>
            <a:r>
              <a:rPr lang="en-US" dirty="0"/>
              <a:t>3, 6, 9, 12, 15, …</a:t>
            </a:r>
          </a:p>
          <a:p>
            <a:pPr lvl="2"/>
            <a:r>
              <a:rPr lang="en-US" dirty="0"/>
              <a:t>d </a:t>
            </a:r>
            <a:r>
              <a:rPr lang="en-US"/>
              <a:t>= 3</a:t>
            </a:r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Is it arithmetic?</a:t>
            </a:r>
          </a:p>
          <a:p>
            <a:pPr lvl="1"/>
            <a:r>
              <a:rPr lang="en-US" dirty="0"/>
              <a:t>-10, -6, -2, 0, 2, 6, 10, …</a:t>
            </a:r>
          </a:p>
          <a:p>
            <a:pPr lvl="1"/>
            <a:r>
              <a:rPr lang="en-US" dirty="0"/>
              <a:t>5, 11, 17, 23, 29, …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12.2 Analyze Arithmetic Sequences and Series</a:t>
            </a:r>
          </a:p>
        </p:txBody>
      </p:sp>
    </p:spTree>
    <p:extLst>
      <p:ext uri="{BB962C8B-B14F-4D97-AF65-F5344CB8AC3E}">
        <p14:creationId xmlns:p14="http://schemas.microsoft.com/office/powerpoint/2010/main" val="2235506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Write a rule for the n</a:t>
            </a:r>
            <a:r>
              <a:rPr lang="en-US" baseline="30000" dirty="0"/>
              <a:t>th</a:t>
            </a:r>
            <a:r>
              <a:rPr lang="en-US" dirty="0"/>
              <a:t> term</a:t>
            </a:r>
          </a:p>
          <a:p>
            <a:pPr lvl="1"/>
            <a:r>
              <a:rPr lang="en-US" dirty="0"/>
              <a:t>32, 47, 62, 77, …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12.2 Analyze Arithmetic Sequences and Series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Formula for n</a:t>
            </a:r>
            <a:r>
              <a:rPr lang="en-US" baseline="30000" dirty="0"/>
              <a:t>th</a:t>
            </a:r>
            <a:r>
              <a:rPr lang="en-US" dirty="0"/>
              <a:t> term</a:t>
            </a:r>
          </a:p>
          <a:p>
            <a:pPr lvl="1"/>
            <a:r>
              <a:rPr lang="en-US" dirty="0"/>
              <a:t>a</a:t>
            </a:r>
            <a:r>
              <a:rPr lang="en-US" baseline="-25000" dirty="0"/>
              <a:t>n</a:t>
            </a:r>
            <a:r>
              <a:rPr lang="en-US" dirty="0"/>
              <a:t> = a</a:t>
            </a:r>
            <a:r>
              <a:rPr lang="en-US" baseline="-25000" dirty="0"/>
              <a:t>1</a:t>
            </a:r>
            <a:r>
              <a:rPr lang="en-US" dirty="0"/>
              <a:t> + (n – 1)d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707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term of an arithmetic sequence is a</a:t>
            </a:r>
            <a:r>
              <a:rPr lang="en-US" baseline="-25000" dirty="0"/>
              <a:t>8</a:t>
            </a:r>
            <a:r>
              <a:rPr lang="en-US" dirty="0"/>
              <a:t> = 50.  The common difference is 0.25.  Write the rule for the n</a:t>
            </a:r>
            <a:r>
              <a:rPr lang="en-US" baseline="30000" dirty="0"/>
              <a:t>th</a:t>
            </a:r>
            <a:r>
              <a:rPr lang="en-US" dirty="0"/>
              <a:t> term.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12.2 Analyze Arithmetic Sequences and Series</a:t>
            </a:r>
          </a:p>
        </p:txBody>
      </p:sp>
    </p:spTree>
    <p:extLst>
      <p:ext uri="{BB962C8B-B14F-4D97-AF65-F5344CB8AC3E}">
        <p14:creationId xmlns:p14="http://schemas.microsoft.com/office/powerpoint/2010/main" val="33078614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terms of an arithmetic sequence are a</a:t>
            </a:r>
            <a:r>
              <a:rPr lang="en-US" baseline="-25000" dirty="0"/>
              <a:t>5</a:t>
            </a:r>
            <a:r>
              <a:rPr lang="en-US" dirty="0"/>
              <a:t> = 10 and a</a:t>
            </a:r>
            <a:r>
              <a:rPr lang="en-US" baseline="-25000" dirty="0"/>
              <a:t>30</a:t>
            </a:r>
            <a:r>
              <a:rPr lang="en-US" dirty="0"/>
              <a:t> = 110.  Write a rule for the n</a:t>
            </a:r>
            <a:r>
              <a:rPr lang="en-US" baseline="30000" dirty="0"/>
              <a:t>th</a:t>
            </a:r>
            <a:r>
              <a:rPr lang="en-US" dirty="0"/>
              <a:t> term.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12.2 Analyze Arithmetic Sequences and Series</a:t>
            </a:r>
          </a:p>
        </p:txBody>
      </p:sp>
    </p:spTree>
    <p:extLst>
      <p:ext uri="{BB962C8B-B14F-4D97-AF65-F5344CB8AC3E}">
        <p14:creationId xmlns:p14="http://schemas.microsoft.com/office/powerpoint/2010/main" val="34927399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Sum of a finite arithmetic series</a:t>
                </a:r>
              </a:p>
              <a:p>
                <a:pPr lvl="1"/>
                <a:r>
                  <a:rPr lang="en-US" dirty="0"/>
                  <a:t>1 + 2 + 3 + 4 + 5 + 6 + 7 + 8 + 9 + 10</a:t>
                </a:r>
              </a:p>
              <a:p>
                <a:pPr lvl="1"/>
                <a:r>
                  <a:rPr lang="en-US" dirty="0"/>
                  <a:t>Rewrite </a:t>
                </a:r>
              </a:p>
              <a:p>
                <a:pPr lvl="2"/>
                <a:r>
                  <a:rPr lang="en-US" dirty="0"/>
                  <a:t>  1 + 2 + 3 + 4 + 5</a:t>
                </a:r>
              </a:p>
              <a:p>
                <a:pPr lvl="2"/>
                <a:r>
                  <a:rPr lang="en-US" u="sng" dirty="0"/>
                  <a:t>10 + 9 + 8 + 7 + 6</a:t>
                </a:r>
              </a:p>
              <a:p>
                <a:pPr lvl="2"/>
                <a:r>
                  <a:rPr lang="en-US" dirty="0"/>
                  <a:t>11+11 +11+11 +11 = 5(11) = 55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Formula 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963" t="-20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12.2 Analyze Arithmetic Sequences and Series</a:t>
            </a:r>
          </a:p>
        </p:txBody>
      </p:sp>
    </p:spTree>
    <p:extLst>
      <p:ext uri="{BB962C8B-B14F-4D97-AF65-F5344CB8AC3E}">
        <p14:creationId xmlns:p14="http://schemas.microsoft.com/office/powerpoint/2010/main" val="1103359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arithmetic series</a:t>
            </a:r>
          </a:p>
          <a:p>
            <a:pPr lvl="1"/>
            <a:r>
              <a:rPr lang="en-US" dirty="0"/>
              <a:t>20 + 18 + 16 + 14 + </a:t>
            </a:r>
            <a:r>
              <a:rPr lang="en-US" dirty="0">
                <a:latin typeface="Calibri"/>
              </a:rPr>
              <a:t>···</a:t>
            </a:r>
          </a:p>
          <a:p>
            <a:r>
              <a:rPr lang="en-US" dirty="0">
                <a:latin typeface="Calibri"/>
              </a:rPr>
              <a:t>Find the sum of the first 25 terms.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12.2 Analyze Arithmetic Sequences and Series</a:t>
            </a:r>
          </a:p>
        </p:txBody>
      </p:sp>
    </p:spTree>
    <p:extLst>
      <p:ext uri="{BB962C8B-B14F-4D97-AF65-F5344CB8AC3E}">
        <p14:creationId xmlns:p14="http://schemas.microsoft.com/office/powerpoint/2010/main" val="3079770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Slideshow was developed to accompany the textbook</a:t>
            </a:r>
          </a:p>
          <a:p>
            <a:pPr lvl="1"/>
            <a:r>
              <a:rPr lang="en-US" i="1" dirty="0"/>
              <a:t>Larson Algebra 2</a:t>
            </a:r>
          </a:p>
          <a:p>
            <a:pPr lvl="1"/>
            <a:r>
              <a:rPr lang="en-US" i="1" dirty="0"/>
              <a:t>By Larson, R., Boswell, L., </a:t>
            </a:r>
            <a:r>
              <a:rPr lang="en-US" i="1" dirty="0" err="1"/>
              <a:t>Kanold</a:t>
            </a:r>
            <a:r>
              <a:rPr lang="en-US" i="1" dirty="0"/>
              <a:t>, T. D., &amp; Stiff, L. </a:t>
            </a:r>
          </a:p>
          <a:p>
            <a:pPr lvl="1"/>
            <a:r>
              <a:rPr lang="en-US" i="1" dirty="0"/>
              <a:t>2011 Holt McDougal</a:t>
            </a:r>
          </a:p>
          <a:p>
            <a:r>
              <a:rPr lang="en-US" dirty="0"/>
              <a:t>Some examples and diagrams are taken from the textbook.</a:t>
            </a:r>
          </a:p>
          <a:p>
            <a:endParaRPr lang="en-US" i="1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4800600" y="4149657"/>
            <a:ext cx="4343400" cy="990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Slides created by </a:t>
            </a:r>
          </a:p>
          <a:p>
            <a:r>
              <a:rPr lang="en-US" dirty="0"/>
              <a:t>Richard Wright, Andrews Academy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hlinkClick r:id="rId2"/>
              </a:rPr>
              <a:t>rwright@andrews.edu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77224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 the arithmetic series</a:t>
            </a:r>
          </a:p>
          <a:p>
            <a:pPr lvl="1"/>
            <a:r>
              <a:rPr lang="en-US" dirty="0"/>
              <a:t>20 + 18 + 16 + 14 + </a:t>
            </a:r>
            <a:r>
              <a:rPr lang="en-US" dirty="0">
                <a:latin typeface="Calibri"/>
              </a:rPr>
              <a:t>···</a:t>
            </a:r>
          </a:p>
          <a:p>
            <a:r>
              <a:rPr lang="en-US" dirty="0">
                <a:latin typeface="Calibri"/>
              </a:rPr>
              <a:t>Find n such that </a:t>
            </a:r>
            <a:r>
              <a:rPr lang="en-US" dirty="0" err="1">
                <a:latin typeface="Calibri"/>
              </a:rPr>
              <a:t>S</a:t>
            </a:r>
            <a:r>
              <a:rPr lang="en-US" baseline="-25000" dirty="0" err="1">
                <a:latin typeface="Calibri"/>
              </a:rPr>
              <a:t>n</a:t>
            </a:r>
            <a:r>
              <a:rPr lang="en-US" dirty="0">
                <a:latin typeface="Calibri"/>
              </a:rPr>
              <a:t> = -760</a:t>
            </a:r>
          </a:p>
          <a:p>
            <a:endParaRPr lang="en-US" dirty="0">
              <a:latin typeface="Calibri"/>
            </a:endParaRPr>
          </a:p>
          <a:p>
            <a:endParaRPr lang="en-US" dirty="0">
              <a:latin typeface="Calibri"/>
            </a:endParaRPr>
          </a:p>
          <a:p>
            <a:endParaRPr lang="en-US" dirty="0">
              <a:latin typeface="Calibri"/>
            </a:endParaRPr>
          </a:p>
          <a:p>
            <a:endParaRPr lang="en-US" dirty="0">
              <a:latin typeface="Calibri"/>
            </a:endParaRPr>
          </a:p>
          <a:p>
            <a:endParaRPr lang="en-US" dirty="0">
              <a:latin typeface="Calibri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12.2 Analyze Arithmetic Sequences and Series</a:t>
            </a:r>
          </a:p>
        </p:txBody>
      </p:sp>
    </p:spTree>
    <p:extLst>
      <p:ext uri="{BB962C8B-B14F-4D97-AF65-F5344CB8AC3E}">
        <p14:creationId xmlns:p14="http://schemas.microsoft.com/office/powerpoint/2010/main" val="7314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12.2 Homework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1562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Created by multiplying by a common ratio (r)</a:t>
            </a:r>
          </a:p>
          <a:p>
            <a:endParaRPr lang="en-US" dirty="0"/>
          </a:p>
          <a:p>
            <a:r>
              <a:rPr lang="en-US" dirty="0"/>
              <a:t>Are these geometric sequences?</a:t>
            </a:r>
          </a:p>
          <a:p>
            <a:pPr lvl="1"/>
            <a:r>
              <a:rPr lang="en-US" dirty="0"/>
              <a:t>1, 2, 6, 24, 120, …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81, 27, 9, 3, 1, …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12.3 Analyze Geometric Sequences and Series</a:t>
            </a:r>
          </a:p>
        </p:txBody>
      </p:sp>
    </p:spTree>
    <p:extLst>
      <p:ext uri="{BB962C8B-B14F-4D97-AF65-F5344CB8AC3E}">
        <p14:creationId xmlns:p14="http://schemas.microsoft.com/office/powerpoint/2010/main" val="284316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Write a rule for the n</a:t>
            </a:r>
            <a:r>
              <a:rPr lang="en-US" baseline="30000" dirty="0"/>
              <a:t>th</a:t>
            </a:r>
            <a:r>
              <a:rPr lang="en-US" dirty="0"/>
              <a:t> term and find a</a:t>
            </a:r>
            <a:r>
              <a:rPr lang="en-US" baseline="-25000" dirty="0"/>
              <a:t>8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5, 2, 0.8, 0.32, …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12.3 Analyze Geometric Sequences and Series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Formula for n</a:t>
            </a:r>
            <a:r>
              <a:rPr lang="en-US" baseline="30000" dirty="0"/>
              <a:t>th</a:t>
            </a:r>
            <a:r>
              <a:rPr lang="en-US" dirty="0"/>
              <a:t> term</a:t>
            </a:r>
          </a:p>
          <a:p>
            <a:pPr lvl="1"/>
            <a:r>
              <a:rPr lang="en-US" dirty="0"/>
              <a:t>a</a:t>
            </a:r>
            <a:r>
              <a:rPr lang="en-US" baseline="-25000" dirty="0"/>
              <a:t>n</a:t>
            </a:r>
            <a:r>
              <a:rPr lang="en-US" dirty="0"/>
              <a:t> = a</a:t>
            </a:r>
            <a:r>
              <a:rPr lang="en-US" baseline="-25000" dirty="0"/>
              <a:t>1</a:t>
            </a:r>
            <a:r>
              <a:rPr lang="en-US" dirty="0">
                <a:latin typeface="Calibri"/>
              </a:rPr>
              <a:t>·</a:t>
            </a:r>
            <a:r>
              <a:rPr lang="en-US" dirty="0"/>
              <a:t>r</a:t>
            </a:r>
            <a:r>
              <a:rPr lang="en-US" baseline="30000" dirty="0"/>
              <a:t>n-1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701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term of a geometric sequence is a</a:t>
            </a:r>
            <a:r>
              <a:rPr lang="en-US" baseline="-25000" dirty="0"/>
              <a:t>4</a:t>
            </a:r>
            <a:r>
              <a:rPr lang="en-US" dirty="0"/>
              <a:t> = 3 and r = 3.  Write the rule for the n</a:t>
            </a:r>
            <a:r>
              <a:rPr lang="en-US" baseline="30000" dirty="0"/>
              <a:t>th</a:t>
            </a:r>
            <a:r>
              <a:rPr lang="en-US" dirty="0"/>
              <a:t> term.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12.3 Analyze Geometric Sequences and Series</a:t>
            </a:r>
          </a:p>
        </p:txBody>
      </p:sp>
    </p:spTree>
    <p:extLst>
      <p:ext uri="{BB962C8B-B14F-4D97-AF65-F5344CB8AC3E}">
        <p14:creationId xmlns:p14="http://schemas.microsoft.com/office/powerpoint/2010/main" val="14703074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two terms of a geometric sequence are a</a:t>
            </a:r>
            <a:r>
              <a:rPr lang="en-US" baseline="-25000" dirty="0"/>
              <a:t>2</a:t>
            </a:r>
            <a:r>
              <a:rPr lang="en-US" dirty="0"/>
              <a:t> = -4 and a</a:t>
            </a:r>
            <a:r>
              <a:rPr lang="en-US" baseline="-25000" dirty="0"/>
              <a:t>6</a:t>
            </a:r>
            <a:r>
              <a:rPr lang="en-US" dirty="0"/>
              <a:t> = -1024, write rule for the n</a:t>
            </a:r>
            <a:r>
              <a:rPr lang="en-US" baseline="30000" dirty="0"/>
              <a:t>th</a:t>
            </a:r>
            <a:r>
              <a:rPr lang="en-US" dirty="0"/>
              <a:t> term.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12.3 Analyze Geometric Sequences and Series</a:t>
            </a:r>
          </a:p>
        </p:txBody>
      </p:sp>
    </p:spTree>
    <p:extLst>
      <p:ext uri="{BB962C8B-B14F-4D97-AF65-F5344CB8AC3E}">
        <p14:creationId xmlns:p14="http://schemas.microsoft.com/office/powerpoint/2010/main" val="39902939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 the sum of the first 10 terms of</a:t>
            </a:r>
          </a:p>
          <a:p>
            <a:pPr lvl="1"/>
            <a:r>
              <a:rPr lang="en-US" dirty="0"/>
              <a:t>4 + 2 + 1 + ½ + ···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12.3 Analyze Geometric Sequences and 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Sum of geometric series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sup>
                            </m:sSup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1−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𝑟</m:t>
                            </m:r>
                          </m:den>
                        </m:f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3"/>
                <a:stretch>
                  <a:fillRect l="-1762" t="-14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542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2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 n such that </a:t>
            </a:r>
            <a:r>
              <a:rPr lang="en-US" dirty="0" err="1"/>
              <a:t>S</a:t>
            </a:r>
            <a:r>
              <a:rPr lang="en-US" baseline="-25000" dirty="0" err="1"/>
              <a:t>n</a:t>
            </a:r>
            <a:r>
              <a:rPr lang="en-US" dirty="0"/>
              <a:t> = 31/4</a:t>
            </a:r>
          </a:p>
          <a:p>
            <a:pPr lvl="1"/>
            <a:r>
              <a:rPr lang="en-US" dirty="0"/>
              <a:t>4 + 2 + 1 + ½ + </a:t>
            </a:r>
            <a:r>
              <a:rPr lang="en-US" dirty="0">
                <a:latin typeface="Calibri"/>
              </a:rPr>
              <a:t>···</a:t>
            </a:r>
          </a:p>
          <a:p>
            <a:endParaRPr lang="en-US" dirty="0">
              <a:latin typeface="Calibri"/>
            </a:endParaRPr>
          </a:p>
          <a:p>
            <a:endParaRPr lang="en-US" dirty="0">
              <a:latin typeface="Calibri"/>
            </a:endParaRPr>
          </a:p>
          <a:p>
            <a:endParaRPr lang="en-US" dirty="0">
              <a:latin typeface="Calibri"/>
            </a:endParaRPr>
          </a:p>
          <a:p>
            <a:endParaRPr lang="en-US" dirty="0">
              <a:latin typeface="Calibri"/>
            </a:endParaRPr>
          </a:p>
          <a:p>
            <a:endParaRPr lang="en-US" dirty="0">
              <a:latin typeface="Calibri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12.3 Analyze Geometric Sequences and Series</a:t>
            </a:r>
          </a:p>
        </p:txBody>
      </p:sp>
    </p:spTree>
    <p:extLst>
      <p:ext uri="{BB962C8B-B14F-4D97-AF65-F5344CB8AC3E}">
        <p14:creationId xmlns:p14="http://schemas.microsoft.com/office/powerpoint/2010/main" val="234372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12.3 Homework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1562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12.4 Find the Sums of Infinite Geometric Series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143000" y="1543050"/>
            <a:ext cx="5029200" cy="274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12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12.1 Define and Use Sequences and Series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Sequence</a:t>
            </a:r>
          </a:p>
          <a:p>
            <a:pPr lvl="1"/>
            <a:r>
              <a:rPr lang="en-US" dirty="0"/>
              <a:t>Function whose domain are integers</a:t>
            </a:r>
          </a:p>
          <a:p>
            <a:pPr lvl="1"/>
            <a:r>
              <a:rPr lang="en-US" dirty="0"/>
              <a:t>List of numbers that follow a rule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2, 4, 6, 8, 10</a:t>
            </a:r>
          </a:p>
          <a:p>
            <a:pPr lvl="2"/>
            <a:r>
              <a:rPr lang="en-US" dirty="0"/>
              <a:t>Finite</a:t>
            </a:r>
          </a:p>
          <a:p>
            <a:pPr lvl="1"/>
            <a:r>
              <a:rPr lang="en-US" dirty="0"/>
              <a:t>2, 4, 6, 8, 10, …</a:t>
            </a:r>
          </a:p>
          <a:p>
            <a:pPr lvl="2"/>
            <a:r>
              <a:rPr lang="en-US" dirty="0"/>
              <a:t>Infinite</a:t>
            </a:r>
          </a:p>
        </p:txBody>
      </p:sp>
    </p:spTree>
    <p:extLst>
      <p:ext uri="{BB962C8B-B14F-4D97-AF65-F5344CB8AC3E}">
        <p14:creationId xmlns:p14="http://schemas.microsoft.com/office/powerpoint/2010/main" val="309432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12.4 Find the Sums of Infinite Geometric Series</a:t>
            </a:r>
          </a:p>
        </p:txBody>
      </p:sp>
      <p:sp>
        <p:nvSpPr>
          <p:cNvPr id="7" name="Rectangle 6"/>
          <p:cNvSpPr/>
          <p:nvPr/>
        </p:nvSpPr>
        <p:spPr>
          <a:xfrm>
            <a:off x="1143000" y="1543050"/>
            <a:ext cx="2514600" cy="274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657600" y="1543050"/>
            <a:ext cx="2514600" cy="274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143000" y="4400551"/>
          <a:ext cx="3048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Equation" r:id="rId4" imgW="152280" imgH="393480" progId="Equation.DSMT4">
                  <p:embed/>
                </p:oleObj>
              </mc:Choice>
              <mc:Fallback>
                <p:oleObj name="Equation" r:id="rId4" imgW="152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400551"/>
                        <a:ext cx="30480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894114" y="2057400"/>
                <a:ext cx="990600" cy="14752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48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4114" y="2743200"/>
                <a:ext cx="990600" cy="147521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667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0.2125 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12.4 Find the Sums of Infinite Geometric Series</a:t>
            </a:r>
          </a:p>
        </p:txBody>
      </p:sp>
      <p:sp>
        <p:nvSpPr>
          <p:cNvPr id="7" name="Rectangle 6"/>
          <p:cNvSpPr/>
          <p:nvPr/>
        </p:nvSpPr>
        <p:spPr>
          <a:xfrm>
            <a:off x="1143000" y="1543050"/>
            <a:ext cx="2514600" cy="274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562600" y="2914650"/>
            <a:ext cx="2514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62600" y="1543050"/>
            <a:ext cx="2514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894114" y="2057400"/>
                <a:ext cx="990600" cy="14752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48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4114" y="2743200"/>
                <a:ext cx="990600" cy="147521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" y="4286252"/>
                <a:ext cx="8229600" cy="783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3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286252"/>
                <a:ext cx="8229600" cy="78380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6242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 L -0.20416 0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0.0375 -0.0666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" y="-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12.4 Find the Sums of Infinite Geometric Series</a:t>
            </a:r>
          </a:p>
        </p:txBody>
      </p:sp>
      <p:sp>
        <p:nvSpPr>
          <p:cNvPr id="7" name="Rectangle 6"/>
          <p:cNvSpPr/>
          <p:nvPr/>
        </p:nvSpPr>
        <p:spPr>
          <a:xfrm>
            <a:off x="1143000" y="1543050"/>
            <a:ext cx="2514600" cy="274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91053" y="2914650"/>
            <a:ext cx="2514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908290" y="1200150"/>
            <a:ext cx="125451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170237" y="1200150"/>
            <a:ext cx="125451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1143000" y="4400551"/>
          <a:ext cx="3048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Equation" r:id="rId4" imgW="152280" imgH="393480" progId="Equation.DSMT4">
                  <p:embed/>
                </p:oleObj>
              </mc:Choice>
              <mc:Fallback>
                <p:oleObj name="Equation" r:id="rId4" imgW="152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400551"/>
                        <a:ext cx="30480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894114" y="2057400"/>
                <a:ext cx="990600" cy="14752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48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4114" y="2743200"/>
                <a:ext cx="990600" cy="147521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53053" y="3154567"/>
                <a:ext cx="751140" cy="1014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3053" y="3154567"/>
                <a:ext cx="751140" cy="101431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" y="4286252"/>
                <a:ext cx="8229600" cy="783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3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286252"/>
                <a:ext cx="8229600" cy="78380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882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33333E-6 L -0.23976 0.0666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00" y="3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12.4 Find the Sums of Infinite Geometric Series</a:t>
            </a:r>
          </a:p>
        </p:txBody>
      </p:sp>
      <p:sp>
        <p:nvSpPr>
          <p:cNvPr id="7" name="Rectangle 6"/>
          <p:cNvSpPr/>
          <p:nvPr/>
        </p:nvSpPr>
        <p:spPr>
          <a:xfrm>
            <a:off x="1143000" y="1543050"/>
            <a:ext cx="2514600" cy="274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91053" y="2914650"/>
            <a:ext cx="2514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33800" y="1543050"/>
            <a:ext cx="125451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169152" y="1200157"/>
            <a:ext cx="1254125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170624" y="1885957"/>
            <a:ext cx="1254125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894114" y="2057400"/>
                <a:ext cx="990600" cy="14752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48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4114" y="2743200"/>
                <a:ext cx="990600" cy="147521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53053" y="3154567"/>
                <a:ext cx="751140" cy="1014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3053" y="3154567"/>
                <a:ext cx="751140" cy="101431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985485" y="1762047"/>
                <a:ext cx="751140" cy="1017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5485" y="2349395"/>
                <a:ext cx="751140" cy="101752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57200" y="4286251"/>
                <a:ext cx="8229600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US" sz="2400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286251"/>
                <a:ext cx="8229600" cy="7861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0011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33333E-6 L -0.23611 0.0666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00" y="3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7162800" y="1200150"/>
            <a:ext cx="64135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804150" y="1200150"/>
            <a:ext cx="64135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12.4 Find the Sums of Infinite Geometric Series</a:t>
            </a:r>
          </a:p>
        </p:txBody>
      </p:sp>
      <p:sp>
        <p:nvSpPr>
          <p:cNvPr id="7" name="Rectangle 6"/>
          <p:cNvSpPr/>
          <p:nvPr/>
        </p:nvSpPr>
        <p:spPr>
          <a:xfrm>
            <a:off x="1143000" y="1543050"/>
            <a:ext cx="2514600" cy="274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91053" y="2914650"/>
            <a:ext cx="2514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33800" y="1543050"/>
            <a:ext cx="125451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006900" y="2228850"/>
            <a:ext cx="1254125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894114" y="2057400"/>
                <a:ext cx="990600" cy="14752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48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4114" y="2743200"/>
                <a:ext cx="990600" cy="147521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453053" y="3154567"/>
                <a:ext cx="751140" cy="1014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3053" y="3154567"/>
                <a:ext cx="751140" cy="101431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85485" y="1762047"/>
                <a:ext cx="751140" cy="1017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5485" y="2349395"/>
                <a:ext cx="751140" cy="101752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204193" y="2276934"/>
                <a:ext cx="751140" cy="6705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4193" y="2276934"/>
                <a:ext cx="751140" cy="67056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57200" y="4286251"/>
                <a:ext cx="8229600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US" sz="2400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en-US" sz="2400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286251"/>
                <a:ext cx="8229600" cy="7861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922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5.55112E-17 L -0.23507 0.0666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00" y="3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7804150" y="1202531"/>
            <a:ext cx="641350" cy="3405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12.4 Find the Sums of Infinite Geometric Series</a:t>
            </a:r>
          </a:p>
        </p:txBody>
      </p:sp>
      <p:sp>
        <p:nvSpPr>
          <p:cNvPr id="7" name="Rectangle 6"/>
          <p:cNvSpPr/>
          <p:nvPr/>
        </p:nvSpPr>
        <p:spPr>
          <a:xfrm>
            <a:off x="1143000" y="1543050"/>
            <a:ext cx="2514600" cy="274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91053" y="2914650"/>
            <a:ext cx="2514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33800" y="1543050"/>
            <a:ext cx="125451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006900" y="2228850"/>
            <a:ext cx="1254125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016500" y="1543050"/>
            <a:ext cx="64135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 flipH="1">
            <a:off x="7804150" y="1543050"/>
            <a:ext cx="6413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7804150" y="1543051"/>
            <a:ext cx="641350" cy="3405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5867400" y="1885950"/>
          <a:ext cx="2159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2" name="Equation" r:id="rId4" imgW="215640" imgH="393480" progId="Equation.DSMT4">
                  <p:embed/>
                </p:oleObj>
              </mc:Choice>
              <mc:Fallback>
                <p:oleObj name="Equation" r:id="rId4" imgW="2156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885950"/>
                        <a:ext cx="215900" cy="295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9" name="Object 9"/>
          <p:cNvGraphicFramePr>
            <a:graphicFrameLocks noChangeAspect="1"/>
          </p:cNvGraphicFramePr>
          <p:nvPr/>
        </p:nvGraphicFramePr>
        <p:xfrm>
          <a:off x="1143000" y="4400551"/>
          <a:ext cx="24130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3" name="Equation" r:id="rId6" imgW="1206360" imgH="393480" progId="Equation.DSMT4">
                  <p:embed/>
                </p:oleObj>
              </mc:Choice>
              <mc:Fallback>
                <p:oleObj name="Equation" r:id="rId6" imgW="1206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400551"/>
                        <a:ext cx="241300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6781800" y="2628900"/>
            <a:ext cx="2057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What is the sum of the pieces if we keep cutting forever?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894114" y="2057400"/>
                <a:ext cx="990600" cy="14752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48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4114" y="2743200"/>
                <a:ext cx="990600" cy="147521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453053" y="3154567"/>
                <a:ext cx="751140" cy="1014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3053" y="3154567"/>
                <a:ext cx="751140" cy="101431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985485" y="1762047"/>
                <a:ext cx="751140" cy="1017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5485" y="2349395"/>
                <a:ext cx="751140" cy="101752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204193" y="2276934"/>
                <a:ext cx="751140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4193" y="2276934"/>
                <a:ext cx="751140" cy="6127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961605" y="1588753"/>
                <a:ext cx="751140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32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1605" y="1588753"/>
                <a:ext cx="751140" cy="6127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57200" y="4286251"/>
                <a:ext cx="8229600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US" sz="2400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en-US" sz="2400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16</m:t>
                          </m:r>
                        </m:den>
                      </m:f>
                      <m:r>
                        <a:rPr lang="en-US" sz="2400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32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286251"/>
                <a:ext cx="8229600" cy="7861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750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85185E-6 L -0.23021 0.066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00" y="3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Sum of an infinite geometric series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𝑆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1−</m:t>
                        </m:r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| r | &lt; 1</a:t>
                </a:r>
              </a:p>
              <a:p>
                <a:pPr lvl="1"/>
                <a:r>
                  <a:rPr lang="en-US" dirty="0"/>
                  <a:t>If | r | &gt; 1, then no sum (∞)</a:t>
                </a: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963" t="-1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12.4 Find the Sums of Infinite Geometric Series</a:t>
            </a:r>
          </a:p>
        </p:txBody>
      </p:sp>
    </p:spTree>
    <p:extLst>
      <p:ext uri="{BB962C8B-B14F-4D97-AF65-F5344CB8AC3E}">
        <p14:creationId xmlns:p14="http://schemas.microsoft.com/office/powerpoint/2010/main" val="258411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12+4+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9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+⋯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12.4 Find the Sums of Infinite Geometric 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Find the sum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∞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0.1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4"/>
                <a:stretch>
                  <a:fillRect l="-1762" t="-14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0993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2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infinite geometric series has a</a:t>
            </a:r>
            <a:r>
              <a:rPr lang="en-US" baseline="-25000" dirty="0"/>
              <a:t>1</a:t>
            </a:r>
            <a:r>
              <a:rPr lang="en-US" dirty="0"/>
              <a:t> = 5 has sum of 27/5.  Find the common ratio.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12.4 Find the Sums of Infinite Geometric Series</a:t>
            </a:r>
          </a:p>
        </p:txBody>
      </p:sp>
    </p:spTree>
    <p:extLst>
      <p:ext uri="{BB962C8B-B14F-4D97-AF65-F5344CB8AC3E}">
        <p14:creationId xmlns:p14="http://schemas.microsoft.com/office/powerpoint/2010/main" val="35214720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0.27272727… as a fraction.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12.4 Find the Sums of Infinite Geometric Series</a:t>
            </a:r>
          </a:p>
        </p:txBody>
      </p:sp>
    </p:spTree>
    <p:extLst>
      <p:ext uri="{BB962C8B-B14F-4D97-AF65-F5344CB8AC3E}">
        <p14:creationId xmlns:p14="http://schemas.microsoft.com/office/powerpoint/2010/main" val="680384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12.1 Define and Use Sequences and 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Rule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=2</m:t>
                    </m:r>
                    <m:r>
                      <a:rPr lang="en-US" i="1">
                        <a:latin typeface="Cambria Math"/>
                      </a:rPr>
                      <m:t>𝑛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Domain: (n)</a:t>
                </a:r>
              </a:p>
              <a:p>
                <a:pPr lvl="1"/>
                <a:r>
                  <a:rPr lang="en-US" dirty="0"/>
                  <a:t>Term’s location (1</a:t>
                </a:r>
                <a:r>
                  <a:rPr lang="en-US" baseline="30000" dirty="0"/>
                  <a:t>st</a:t>
                </a:r>
                <a:r>
                  <a:rPr lang="en-US" dirty="0"/>
                  <a:t>, 2</a:t>
                </a:r>
                <a:r>
                  <a:rPr lang="en-US" baseline="30000" dirty="0"/>
                  <a:t>nd</a:t>
                </a:r>
                <a:r>
                  <a:rPr lang="en-US" dirty="0"/>
                  <a:t>, 3</a:t>
                </a:r>
                <a:r>
                  <a:rPr lang="en-US" baseline="30000" dirty="0"/>
                  <a:t>rd</a:t>
                </a:r>
                <a:r>
                  <a:rPr lang="en-US" dirty="0"/>
                  <a:t>…)</a:t>
                </a:r>
              </a:p>
              <a:p>
                <a:r>
                  <a:rPr lang="en-US" dirty="0"/>
                  <a:t>Range: (a</a:t>
                </a:r>
                <a:r>
                  <a:rPr lang="en-US" baseline="-25000" dirty="0"/>
                  <a:t>n</a:t>
                </a:r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Term’s value (2, 4, 6, 8…)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963" t="-1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278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24712"/>
            <a:ext cx="8229600" cy="3847338"/>
          </a:xfrm>
        </p:spPr>
        <p:txBody>
          <a:bodyPr>
            <a:normAutofit/>
          </a:bodyPr>
          <a:lstStyle/>
          <a:p>
            <a:r>
              <a:rPr lang="en-US" dirty="0"/>
              <a:t>Write 0.416666666… as a fraction.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12.4 Find the Sums of Infinite Geometric Series</a:t>
            </a:r>
          </a:p>
        </p:txBody>
      </p:sp>
    </p:spTree>
    <p:extLst>
      <p:ext uri="{BB962C8B-B14F-4D97-AF65-F5344CB8AC3E}">
        <p14:creationId xmlns:p14="http://schemas.microsoft.com/office/powerpoint/2010/main" val="237877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12.4 Homework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1562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Explicit Rule</a:t>
            </a:r>
          </a:p>
          <a:p>
            <a:pPr lvl="1"/>
            <a:r>
              <a:rPr lang="en-US" dirty="0"/>
              <a:t>Gives the n</a:t>
            </a:r>
            <a:r>
              <a:rPr lang="en-US" baseline="30000" dirty="0"/>
              <a:t>th</a:t>
            </a:r>
            <a:r>
              <a:rPr lang="en-US" dirty="0"/>
              <a:t> term directly</a:t>
            </a:r>
          </a:p>
          <a:p>
            <a:pPr lvl="1"/>
            <a:r>
              <a:rPr lang="en-US" dirty="0"/>
              <a:t>a</a:t>
            </a:r>
            <a:r>
              <a:rPr lang="en-US" baseline="-25000" dirty="0"/>
              <a:t>n</a:t>
            </a:r>
            <a:r>
              <a:rPr lang="en-US" dirty="0"/>
              <a:t> = 2 + 4n</a:t>
            </a:r>
          </a:p>
          <a:p>
            <a:endParaRPr lang="en-US" dirty="0"/>
          </a:p>
          <a:p>
            <a:r>
              <a:rPr lang="en-US" dirty="0"/>
              <a:t>Recursive Rule</a:t>
            </a:r>
          </a:p>
          <a:p>
            <a:pPr lvl="1"/>
            <a:r>
              <a:rPr lang="en-US" dirty="0"/>
              <a:t>Each term is found by knowing the previous term</a:t>
            </a:r>
          </a:p>
          <a:p>
            <a:pPr lvl="1"/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= 6; a</a:t>
            </a:r>
            <a:r>
              <a:rPr lang="en-US" baseline="-25000" dirty="0"/>
              <a:t>n</a:t>
            </a:r>
            <a:r>
              <a:rPr lang="en-US" dirty="0"/>
              <a:t> = a</a:t>
            </a:r>
            <a:r>
              <a:rPr lang="en-US" baseline="-25000" dirty="0"/>
              <a:t>n-1</a:t>
            </a:r>
            <a:r>
              <a:rPr lang="en-US" dirty="0"/>
              <a:t> + 4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12.5 Use Recursive Rules with  Sequences and Functions</a:t>
            </a:r>
          </a:p>
        </p:txBody>
      </p:sp>
    </p:spTree>
    <p:extLst>
      <p:ext uri="{BB962C8B-B14F-4D97-AF65-F5344CB8AC3E}">
        <p14:creationId xmlns:p14="http://schemas.microsoft.com/office/powerpoint/2010/main" val="1213757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42900" lvl="1" indent="-342900">
              <a:buFont typeface="Wingdings 2" pitchFamily="18" charset="2"/>
              <a:buChar char="³"/>
            </a:pPr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= 2, a</a:t>
            </a:r>
            <a:r>
              <a:rPr lang="en-US" baseline="-25000" dirty="0"/>
              <a:t>2</a:t>
            </a:r>
            <a:r>
              <a:rPr lang="en-US" dirty="0"/>
              <a:t> = 2, a</a:t>
            </a:r>
            <a:r>
              <a:rPr lang="en-US" baseline="-25000" dirty="0"/>
              <a:t>n</a:t>
            </a:r>
            <a:r>
              <a:rPr lang="en-US" dirty="0"/>
              <a:t> = a</a:t>
            </a:r>
            <a:r>
              <a:rPr lang="en-US" baseline="-25000" dirty="0"/>
              <a:t>n-2</a:t>
            </a:r>
            <a:r>
              <a:rPr lang="en-US" dirty="0"/>
              <a:t> – a</a:t>
            </a:r>
            <a:r>
              <a:rPr lang="en-US" baseline="-25000" dirty="0"/>
              <a:t>n-1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12.5 Use Recursive Rules with  Sequences and Functions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Write the first 5 terms</a:t>
            </a:r>
          </a:p>
          <a:p>
            <a:pPr lvl="1"/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= 1, a</a:t>
            </a:r>
            <a:r>
              <a:rPr lang="en-US" baseline="-25000" dirty="0"/>
              <a:t>n</a:t>
            </a:r>
            <a:r>
              <a:rPr lang="en-US" dirty="0"/>
              <a:t> = (a</a:t>
            </a:r>
            <a:r>
              <a:rPr lang="en-US" baseline="-25000" dirty="0"/>
              <a:t>n-1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 + 1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29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2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the rules for the arithmetic sequence where a</a:t>
            </a:r>
            <a:r>
              <a:rPr lang="en-US" baseline="-25000" dirty="0"/>
              <a:t>1</a:t>
            </a:r>
            <a:r>
              <a:rPr lang="en-US" dirty="0"/>
              <a:t> = 15 and d = 5.</a:t>
            </a:r>
          </a:p>
          <a:p>
            <a:pPr lvl="1"/>
            <a:r>
              <a:rPr lang="en-US" dirty="0"/>
              <a:t>Explicit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Recursive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12.5 Use Recursive Rules with  Sequences and Functions</a:t>
            </a:r>
          </a:p>
        </p:txBody>
      </p:sp>
    </p:spTree>
    <p:extLst>
      <p:ext uri="{BB962C8B-B14F-4D97-AF65-F5344CB8AC3E}">
        <p14:creationId xmlns:p14="http://schemas.microsoft.com/office/powerpoint/2010/main" val="3454302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the rule for the geometric sequence where a</a:t>
            </a:r>
            <a:r>
              <a:rPr lang="en-US" baseline="-25000" dirty="0"/>
              <a:t>1</a:t>
            </a:r>
            <a:r>
              <a:rPr lang="en-US" dirty="0"/>
              <a:t> = 4 and r = 0.2</a:t>
            </a:r>
          </a:p>
          <a:p>
            <a:pPr lvl="1"/>
            <a:r>
              <a:rPr lang="en-US" dirty="0"/>
              <a:t>Explicit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Recursive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12.5 Use Recursive Rules with  Sequences and Functions</a:t>
            </a:r>
          </a:p>
        </p:txBody>
      </p:sp>
    </p:spTree>
    <p:extLst>
      <p:ext uri="{BB962C8B-B14F-4D97-AF65-F5344CB8AC3E}">
        <p14:creationId xmlns:p14="http://schemas.microsoft.com/office/powerpoint/2010/main" val="297759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42900" lvl="1" indent="-342900">
              <a:buFont typeface="Wingdings 2" pitchFamily="18" charset="2"/>
              <a:buChar char="³"/>
            </a:pPr>
            <a:r>
              <a:rPr lang="en-US" dirty="0"/>
              <a:t>1, 2, 2, 4, 8, 32, …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12.5 Use Recursive Rules with  Sequences and Functions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Write a recursive rule for</a:t>
            </a:r>
          </a:p>
          <a:p>
            <a:pPr lvl="1"/>
            <a:r>
              <a:rPr lang="en-US" dirty="0"/>
              <a:t>1, 1, 4, 10, 28, 76, …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53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2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3" action="ppaction://hlinkpres?slideindex=1&amp;slidetitle="/>
              </a:rPr>
              <a:t>12.5 </a:t>
            </a:r>
            <a:r>
              <a:rPr lang="en-US" dirty="0">
                <a:hlinkClick r:id="rId3" action="ppaction://hlinkpres?slideindex=1&amp;slidetitle="/>
              </a:rPr>
              <a:t>Homework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15622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12.Review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843 #choose 20 = 20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25" y="0"/>
            <a:ext cx="4524375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1680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12.1 Define and Use Sequences and 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Writing rules for sequences</a:t>
                </a:r>
              </a:p>
              <a:p>
                <a:pPr lvl="1"/>
                <a:r>
                  <a:rPr lang="en-US" dirty="0"/>
                  <a:t>Look for patterns </a:t>
                </a:r>
              </a:p>
              <a:p>
                <a:pPr lvl="1"/>
                <a:r>
                  <a:rPr lang="en-US" dirty="0"/>
                  <a:t>Guess-and-check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,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25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,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125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,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625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,…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3, 5, 7, 9, …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963" t="-1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2034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12.1 Define and Use Sequences and Series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To graph </a:t>
            </a:r>
          </a:p>
          <a:p>
            <a:pPr lvl="1"/>
            <a:r>
              <a:rPr lang="en-US" sz="2400" dirty="0"/>
              <a:t>n is like x; a</a:t>
            </a:r>
            <a:r>
              <a:rPr lang="en-US" sz="2400" baseline="-25000" dirty="0"/>
              <a:t>n</a:t>
            </a:r>
            <a:r>
              <a:rPr lang="en-US" sz="2400" dirty="0"/>
              <a:t> is like y</a:t>
            </a:r>
          </a:p>
          <a:p>
            <a:pPr lvl="1"/>
            <a:r>
              <a:rPr lang="en-US" sz="2400" dirty="0"/>
              <a:t>The graph will be dots</a:t>
            </a:r>
          </a:p>
          <a:p>
            <a:pPr lvl="2"/>
            <a:r>
              <a:rPr lang="en-US" sz="2400" dirty="0"/>
              <a:t>Do NOT connect the dots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336573240"/>
              </p:ext>
            </p:extLst>
          </p:nvPr>
        </p:nvGraphicFramePr>
        <p:xfrm>
          <a:off x="4091049" y="2928752"/>
          <a:ext cx="5029200" cy="219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99617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Series</a:t>
            </a:r>
          </a:p>
          <a:p>
            <a:pPr lvl="1"/>
            <a:r>
              <a:rPr lang="en-US" dirty="0"/>
              <a:t>Sum of a sequence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2, 4, 6, 8, … </a:t>
            </a:r>
            <a:r>
              <a:rPr lang="en-US" dirty="0">
                <a:sym typeface="Wingdings" pitchFamily="2" charset="2"/>
              </a:rPr>
              <a:t> sequence</a:t>
            </a:r>
          </a:p>
          <a:p>
            <a:pPr lvl="1"/>
            <a:endParaRPr lang="en-US" dirty="0">
              <a:sym typeface="Wingdings" pitchFamily="2" charset="2"/>
            </a:endParaRPr>
          </a:p>
          <a:p>
            <a:pPr lvl="1"/>
            <a:r>
              <a:rPr lang="en-US" dirty="0">
                <a:sym typeface="Wingdings" pitchFamily="2" charset="2"/>
              </a:rPr>
              <a:t>2 + 4 + 6 + 8 + </a:t>
            </a:r>
            <a:r>
              <a:rPr lang="en-US" dirty="0">
                <a:latin typeface="Calibri"/>
              </a:rPr>
              <a:t>· · ·</a:t>
            </a:r>
            <a:r>
              <a:rPr lang="en-US" dirty="0">
                <a:sym typeface="Wingdings" pitchFamily="2" charset="2"/>
              </a:rPr>
              <a:t>  series</a:t>
            </a:r>
          </a:p>
          <a:p>
            <a:pPr lvl="1"/>
            <a:endParaRPr lang="en-US" dirty="0">
              <a:sym typeface="Wingdings" pitchFamily="2" charset="2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12.1 Define and Use Sequences and Series</a:t>
            </a:r>
          </a:p>
        </p:txBody>
      </p:sp>
    </p:spTree>
    <p:extLst>
      <p:ext uri="{BB962C8B-B14F-4D97-AF65-F5344CB8AC3E}">
        <p14:creationId xmlns:p14="http://schemas.microsoft.com/office/powerpoint/2010/main" val="418319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83374"/>
                <a:ext cx="8229600" cy="3394472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dirty="0">
                    <a:sym typeface="Wingdings" pitchFamily="2" charset="2"/>
                  </a:rPr>
                  <a:t>Sigma notation </a:t>
                </a:r>
              </a:p>
              <a:p>
                <a:pPr lvl="1"/>
                <a:r>
                  <a:rPr lang="en-US" dirty="0">
                    <a:sym typeface="Wingdings" pitchFamily="2" charset="2"/>
                  </a:rPr>
                  <a:t>Finite</a:t>
                </a:r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2+4+6+8=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  <a:p>
                <a:pPr lvl="1"/>
                <a:r>
                  <a:rPr lang="en-US" dirty="0"/>
                  <a:t>Infinite</a:t>
                </a:r>
              </a:p>
              <a:p>
                <a:pPr marL="8001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2+4+6+8</m:t>
                      </m:r>
                      <m:r>
                        <a:rPr lang="en-US" b="0" i="1" smtClean="0">
                          <a:latin typeface="Cambria Math"/>
                        </a:rPr>
                        <m:t>+⋯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∞</m:t>
                          </m:r>
                        </m:sup>
                        <m:e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77831"/>
                <a:ext cx="8229600" cy="4525963"/>
              </a:xfrm>
              <a:blipFill rotWithShape="1">
                <a:blip r:embed="rId3"/>
                <a:stretch>
                  <a:fillRect l="-963" t="-1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12.1 Define and Use Sequences and Series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24600" y="2989713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Index of summation (variable)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0" y="2567732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Lower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limit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53200" y="1744772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Upper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limit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9" name="Straight Arrow Connector 8"/>
          <p:cNvCxnSpPr>
            <a:stCxn id="7" idx="1"/>
          </p:cNvCxnSpPr>
          <p:nvPr/>
        </p:nvCxnSpPr>
        <p:spPr>
          <a:xfrm flipH="1">
            <a:off x="5181600" y="1975605"/>
            <a:ext cx="1371600" cy="11206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1"/>
          </p:cNvCxnSpPr>
          <p:nvPr/>
        </p:nvCxnSpPr>
        <p:spPr>
          <a:xfrm flipH="1">
            <a:off x="5334000" y="2798565"/>
            <a:ext cx="1524000" cy="11206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1"/>
          </p:cNvCxnSpPr>
          <p:nvPr/>
        </p:nvCxnSpPr>
        <p:spPr>
          <a:xfrm flipH="1" flipV="1">
            <a:off x="4876800" y="2989720"/>
            <a:ext cx="1447800" cy="41549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13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 marL="342900" lvl="1" indent="-342900">
                  <a:buFont typeface="Wingdings 2" pitchFamily="18" charset="2"/>
                  <a:buChar char="³"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2+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9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16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+⋯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12.1 Define and Use Sequences and 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/>
                  <a:t>Write as a summation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4+8+12+⋯+100</m:t>
                    </m:r>
                  </m:oMath>
                </a14:m>
                <a:endParaRPr lang="en-US" dirty="0">
                  <a:latin typeface="Calibri"/>
                </a:endParaRPr>
              </a:p>
              <a:p>
                <a:pPr lvl="1"/>
                <a:endParaRPr lang="en-US" dirty="0">
                  <a:latin typeface="Calibri"/>
                </a:endParaRPr>
              </a:p>
              <a:p>
                <a:pPr lvl="1"/>
                <a:endParaRPr lang="en-US" dirty="0">
                  <a:latin typeface="Calibri"/>
                </a:endParaRP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4"/>
                <a:stretch>
                  <a:fillRect l="-1762" t="-14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659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2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8548</TotalTime>
  <Words>2322</Words>
  <Application>Microsoft Office PowerPoint</Application>
  <PresentationFormat>On-screen Show (16:9)</PresentationFormat>
  <Paragraphs>384</Paragraphs>
  <Slides>48</Slides>
  <Notes>47</Notes>
  <HiddenSlides>13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6" baseType="lpstr">
      <vt:lpstr>Arial</vt:lpstr>
      <vt:lpstr>Calibri</vt:lpstr>
      <vt:lpstr>Cambria Math</vt:lpstr>
      <vt:lpstr>Comic Sans MS</vt:lpstr>
      <vt:lpstr>Wingdings</vt:lpstr>
      <vt:lpstr>Wingdings 2</vt:lpstr>
      <vt:lpstr>Office Theme</vt:lpstr>
      <vt:lpstr>Equation</vt:lpstr>
      <vt:lpstr>Sequences and Series</vt:lpstr>
      <vt:lpstr>PowerPoint Presentation</vt:lpstr>
      <vt:lpstr>12.1 Define and Use Sequences and Series</vt:lpstr>
      <vt:lpstr>12.1 Define and Use Sequences and Series</vt:lpstr>
      <vt:lpstr>12.1 Define and Use Sequences and Series</vt:lpstr>
      <vt:lpstr>12.1 Define and Use Sequences and Series</vt:lpstr>
      <vt:lpstr>12.1 Define and Use Sequences and Series</vt:lpstr>
      <vt:lpstr>12.1 Define and Use Sequences and Series</vt:lpstr>
      <vt:lpstr>12.1 Define and Use Sequences and Series</vt:lpstr>
      <vt:lpstr>12.1 Define and Use Sequences and Series</vt:lpstr>
      <vt:lpstr>12.1 Define and Use Sequences and Series</vt:lpstr>
      <vt:lpstr>12.1 Define and Use Sequences and Series</vt:lpstr>
      <vt:lpstr>Quiz</vt:lpstr>
      <vt:lpstr>12.2 Analyze Arithmetic Sequences and Series</vt:lpstr>
      <vt:lpstr>12.2 Analyze Arithmetic Sequences and Series</vt:lpstr>
      <vt:lpstr>12.2 Analyze Arithmetic Sequences and Series</vt:lpstr>
      <vt:lpstr>12.2 Analyze Arithmetic Sequences and Series</vt:lpstr>
      <vt:lpstr>12.2 Analyze Arithmetic Sequences and Series</vt:lpstr>
      <vt:lpstr>12.2 Analyze Arithmetic Sequences and Series</vt:lpstr>
      <vt:lpstr>12.2 Analyze Arithmetic Sequences and Series</vt:lpstr>
      <vt:lpstr>Quiz</vt:lpstr>
      <vt:lpstr>12.3 Analyze Geometric Sequences and Series</vt:lpstr>
      <vt:lpstr>12.3 Analyze Geometric Sequences and Series</vt:lpstr>
      <vt:lpstr>12.3 Analyze Geometric Sequences and Series</vt:lpstr>
      <vt:lpstr>12.3 Analyze Geometric Sequences and Series</vt:lpstr>
      <vt:lpstr>12.3 Analyze Geometric Sequences and Series</vt:lpstr>
      <vt:lpstr>12.3 Analyze Geometric Sequences and Series</vt:lpstr>
      <vt:lpstr>Quiz</vt:lpstr>
      <vt:lpstr>12.4 Find the Sums of Infinite Geometric Series</vt:lpstr>
      <vt:lpstr>12.4 Find the Sums of Infinite Geometric Series</vt:lpstr>
      <vt:lpstr>12.4 Find the Sums of Infinite Geometric Series</vt:lpstr>
      <vt:lpstr>12.4 Find the Sums of Infinite Geometric Series</vt:lpstr>
      <vt:lpstr>12.4 Find the Sums of Infinite Geometric Series</vt:lpstr>
      <vt:lpstr>12.4 Find the Sums of Infinite Geometric Series</vt:lpstr>
      <vt:lpstr>12.4 Find the Sums of Infinite Geometric Series</vt:lpstr>
      <vt:lpstr>12.4 Find the Sums of Infinite Geometric Series</vt:lpstr>
      <vt:lpstr>12.4 Find the Sums of Infinite Geometric Series</vt:lpstr>
      <vt:lpstr>12.4 Find the Sums of Infinite Geometric Series</vt:lpstr>
      <vt:lpstr>12.4 Find the Sums of Infinite Geometric Series</vt:lpstr>
      <vt:lpstr>12.4 Find the Sums of Infinite Geometric Series</vt:lpstr>
      <vt:lpstr>Quiz</vt:lpstr>
      <vt:lpstr>12.5 Use Recursive Rules with  Sequences and Functions</vt:lpstr>
      <vt:lpstr>12.5 Use Recursive Rules with  Sequences and Functions</vt:lpstr>
      <vt:lpstr>12.5 Use Recursive Rules with  Sequences and Functions</vt:lpstr>
      <vt:lpstr>12.5 Use Recursive Rules with  Sequences and Functions</vt:lpstr>
      <vt:lpstr>12.5 Use Recursive Rules with  Sequences and Functions</vt:lpstr>
      <vt:lpstr>Quiz</vt:lpstr>
      <vt:lpstr>12.Review</vt:lpstr>
    </vt:vector>
  </TitlesOfParts>
  <Company>Andrews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Sequences and Series</dc:title>
  <dc:creator>Richard  Wright</dc:creator>
  <cp:lastModifiedBy>Richard Wright</cp:lastModifiedBy>
  <cp:revision>42</cp:revision>
  <cp:lastPrinted>2021-04-09T16:18:18Z</cp:lastPrinted>
  <dcterms:created xsi:type="dcterms:W3CDTF">2011-04-05T19:35:11Z</dcterms:created>
  <dcterms:modified xsi:type="dcterms:W3CDTF">2021-04-09T16:18:25Z</dcterms:modified>
</cp:coreProperties>
</file>